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8"/>
  </p:handoutMasterIdLst>
  <p:sldIdLst>
    <p:sldId id="452" r:id="rId3"/>
    <p:sldId id="454" r:id="rId5"/>
    <p:sldId id="376" r:id="rId6"/>
    <p:sldId id="413" r:id="rId7"/>
    <p:sldId id="379" r:id="rId8"/>
    <p:sldId id="380" r:id="rId9"/>
    <p:sldId id="451" r:id="rId10"/>
    <p:sldId id="449" r:id="rId11"/>
    <p:sldId id="401" r:id="rId12"/>
    <p:sldId id="403" r:id="rId13"/>
    <p:sldId id="406" r:id="rId14"/>
    <p:sldId id="448" r:id="rId15"/>
    <p:sldId id="411" r:id="rId16"/>
    <p:sldId id="395" r:id="rId17"/>
  </p:sldIdLst>
  <p:sldSz cx="12192000" cy="6858000"/>
  <p:notesSz cx="7103745" cy="10234295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2" userDrawn="1">
          <p15:clr>
            <a:srgbClr val="A4A3A4"/>
          </p15:clr>
        </p15:guide>
        <p15:guide id="2" pos="395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528102628" name="hemin251251" initials="h" lastIdx="7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4B183"/>
    <a:srgbClr val="64B9C5"/>
    <a:srgbClr val="46268A"/>
    <a:srgbClr val="9A6BBB"/>
    <a:srgbClr val="8A4C97"/>
    <a:srgbClr val="7852A3"/>
    <a:srgbClr val="D82E84"/>
    <a:srgbClr val="71278A"/>
    <a:srgbClr val="E8EB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480" autoAdjust="0"/>
    <p:restoredTop sz="86374"/>
  </p:normalViewPr>
  <p:slideViewPr>
    <p:cSldViewPr snapToGrid="0" showGuides="1">
      <p:cViewPr varScale="1">
        <p:scale>
          <a:sx n="87" d="100"/>
          <a:sy n="87" d="100"/>
        </p:scale>
        <p:origin x="-1036" y="-68"/>
      </p:cViewPr>
      <p:guideLst>
        <p:guide orient="horz" pos="2122"/>
        <p:guide pos="395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3" Type="http://schemas.openxmlformats.org/officeDocument/2006/relationships/tags" Target="tags/tag44.xml"/><Relationship Id="rId22" Type="http://schemas.openxmlformats.org/officeDocument/2006/relationships/commentAuthors" Target="commentAuthors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png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C:/Users/Administrator/Desktop/模板1背景.jpg模板1背景"/>
          <p:cNvPicPr>
            <a:picLocks noChangeAspect="1"/>
          </p:cNvPicPr>
          <p:nvPr userDrawn="1"/>
        </p:nvPicPr>
        <p:blipFill>
          <a:blip r:embed="rId2"/>
          <a:srcRect t="3" b="3"/>
          <a:stretch>
            <a:fillRect/>
          </a:stretch>
        </p:blipFill>
        <p:spPr>
          <a:xfrm>
            <a:off x="-635" y="0"/>
            <a:ext cx="12192635" cy="6858000"/>
          </a:xfrm>
          <a:prstGeom prst="rect">
            <a:avLst/>
          </a:prstGeom>
        </p:spPr>
      </p:pic>
      <p:sp>
        <p:nvSpPr>
          <p:cNvPr id="24" name="正文级别 1…"/>
          <p:cNvSpPr txBox="1">
            <a:spLocks noGrp="1"/>
          </p:cNvSpPr>
          <p:nvPr>
            <p:ph type="body" sz="quarter" idx="22" hasCustomPrompt="1"/>
            <p:custDataLst>
              <p:tags r:id="rId3"/>
            </p:custDataLst>
          </p:nvPr>
        </p:nvSpPr>
        <p:spPr>
          <a:xfrm>
            <a:off x="605790" y="2541270"/>
            <a:ext cx="7379970" cy="558165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ct val="0"/>
              </a:spcBef>
              <a:buSzTx/>
              <a:buNone/>
              <a:defRPr kumimoji="0" sz="3300" b="0" i="0" u="none" strike="noStrike" kern="0" cap="none" spc="300" normalizeH="0" baseline="0" noProof="1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微软雅黑" panose="020B0503020204020204" charset="-122"/>
                <a:ea typeface="Microsoft YaHei Regular" panose="020B0503020204020204" charset="-122"/>
                <a:cs typeface="思源黑体 Medium" panose="020B0600000000000000" charset="-122"/>
              </a:defRPr>
            </a:lvl1pPr>
            <a:lvl2pPr marL="0" indent="228600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2pPr>
            <a:lvl3pPr marL="0" indent="457200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3pPr>
            <a:lvl4pPr marL="0" indent="685800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4pPr>
            <a:lvl5pPr marL="0" indent="914400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5pPr>
          </a:lstStyle>
          <a:p>
            <a:r>
              <a:t>演示文稿副标题</a:t>
            </a:r>
          </a:p>
          <a:p>
            <a:pPr lvl="1"/>
          </a:p>
          <a:p>
            <a:pPr lvl="2"/>
          </a:p>
          <a:p>
            <a:pPr lvl="3"/>
          </a:p>
          <a:p>
            <a:pPr lvl="4"/>
          </a:p>
        </p:txBody>
      </p:sp>
      <p:sp>
        <p:nvSpPr>
          <p:cNvPr id="3" name="演示文稿标题"/>
          <p:cNvSpPr txBox="1"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604520" y="1483995"/>
            <a:ext cx="9570720" cy="1003935"/>
          </a:xfrm>
          <a:prstGeom prst="rect">
            <a:avLst/>
          </a:prstGeom>
        </p:spPr>
        <p:txBody>
          <a:bodyPr anchor="b"/>
          <a:lstStyle>
            <a:lvl1pPr marL="0" marR="0" lvl="0" algn="l" defTabSz="2438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5200" b="1" i="0" u="none" strike="noStrike" kern="0" cap="none" spc="300" normalizeH="0" baseline="0" noProof="1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Microsoft YaHei Bold" panose="020B0503020204020204" charset="-122"/>
                <a:ea typeface="Microsoft YaHei Bold" panose="020B0503020204020204" charset="-122"/>
                <a:cs typeface="思源黑体" panose="020B0500000000000000" charset="-122"/>
              </a:defRPr>
            </a:lvl1pPr>
          </a:lstStyle>
          <a:p>
            <a:r>
              <a:t>演示文稿标题</a:t>
            </a:r>
          </a:p>
        </p:txBody>
      </p:sp>
      <p:sp>
        <p:nvSpPr>
          <p:cNvPr id="5" name="正文级别 1…"/>
          <p:cNvSpPr txBox="1">
            <a:spLocks noGrp="1"/>
          </p:cNvSpPr>
          <p:nvPr>
            <p:ph type="body" sz="quarter" idx="24" hasCustomPrompt="1"/>
            <p:custDataLst>
              <p:tags r:id="rId5"/>
            </p:custDataLst>
          </p:nvPr>
        </p:nvSpPr>
        <p:spPr>
          <a:xfrm>
            <a:off x="605790" y="3171190"/>
            <a:ext cx="7379970" cy="445135"/>
          </a:xfrm>
          <a:prstGeom prst="rect">
            <a:avLst/>
          </a:prstGeom>
        </p:spPr>
        <p:txBody>
          <a:bodyPr/>
          <a:lstStyle>
            <a:lvl1pPr marL="0" indent="0" algn="l" defTabSz="825500">
              <a:lnSpc>
                <a:spcPct val="100000"/>
              </a:lnSpc>
              <a:spcBef>
                <a:spcPct val="0"/>
              </a:spcBef>
              <a:buSzTx/>
              <a:buNone/>
              <a:defRPr kumimoji="0" sz="1800" b="0" i="0" u="none" strike="noStrike" kern="0" cap="none" spc="300" normalizeH="0" baseline="0" noProof="1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微软雅黑" panose="020B0503020204020204" charset="-122"/>
                <a:ea typeface="Microsoft YaHei Regular" panose="020B0503020204020204" charset="-122"/>
                <a:cs typeface="思源黑体 Medium" panose="020B0600000000000000" charset="-122"/>
              </a:defRPr>
            </a:lvl1pPr>
            <a:lvl2pPr marL="0" indent="228600" algn="ctr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2pPr>
            <a:lvl3pPr marL="0" indent="457200" algn="ctr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3pPr>
            <a:lvl4pPr marL="0" indent="685800" algn="ctr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4pPr>
            <a:lvl5pPr marL="0" indent="914400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5pPr>
          </a:lstStyle>
          <a:p>
            <a:r>
              <a:t>演示文稿</a:t>
            </a:r>
            <a:r>
              <a:rPr lang="zh-CN"/>
              <a:t>英文</a:t>
            </a:r>
            <a:r>
              <a:t>标题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23"/>
          </p:nvPr>
        </p:nvSpPr>
        <p:spPr>
          <a:xfrm>
            <a:off x="394335" y="5814695"/>
            <a:ext cx="3949065" cy="22098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zh-CN" altLang="en-US" sz="1600"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C:/Users/Administrator/Desktop/模板1背景1.jpg模板1背景1"/>
          <p:cNvPicPr>
            <a:picLocks noChangeAspect="1"/>
          </p:cNvPicPr>
          <p:nvPr userDrawn="1"/>
        </p:nvPicPr>
        <p:blipFill>
          <a:blip r:embed="rId2"/>
          <a:srcRect l="212" r="212"/>
          <a:stretch>
            <a:fillRect/>
          </a:stretch>
        </p:blipFill>
        <p:spPr>
          <a:xfrm>
            <a:off x="-5080" y="0"/>
            <a:ext cx="12202160" cy="689229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6" name="图片 5" descr="C:/Users/Administrator/Desktop/模板1背景2.jpg模板1背景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C:/Users/Administrator/Desktop/模板1背景3.jpg模板1背景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854710" y="43815"/>
            <a:ext cx="9626600" cy="544830"/>
          </a:xfrm>
        </p:spPr>
        <p:txBody>
          <a:bodyPr anchor="ctr"/>
          <a:lstStyle>
            <a:lvl1pPr>
              <a:defRPr kumimoji="0" lang="zh-CN" sz="2000" b="0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思源黑体" panose="020B0500000000000000" charset="-122"/>
              </a:defRPr>
            </a:lvl1pPr>
          </a:lstStyle>
          <a:p>
            <a:r>
              <a:rPr lang="zh-CN" altLang="en-US" dirty="0"/>
              <a:t>单击此处编辑章节标题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C:/Users/Administrator/Desktop/模板1背景4.jpg模板1背景4"/>
          <p:cNvPicPr>
            <a:picLocks noChangeAspect="1"/>
          </p:cNvPicPr>
          <p:nvPr userDrawn="1"/>
        </p:nvPicPr>
        <p:blipFill>
          <a:blip r:embed="rId2"/>
          <a:srcRect l="281" r="281"/>
          <a:stretch>
            <a:fillRect/>
          </a:stretch>
        </p:blipFill>
        <p:spPr>
          <a:xfrm>
            <a:off x="0" y="0"/>
            <a:ext cx="12191365" cy="68961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854710" y="43815"/>
            <a:ext cx="9626600" cy="544830"/>
          </a:xfrm>
        </p:spPr>
        <p:txBody>
          <a:bodyPr anchor="ctr"/>
          <a:lstStyle>
            <a:lvl1pPr>
              <a:defRPr kumimoji="0" lang="zh-CN" sz="2000" b="0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思源黑体" panose="020B0500000000000000" charset="-122"/>
              </a:defRPr>
            </a:lvl1pPr>
          </a:lstStyle>
          <a:p>
            <a:r>
              <a:rPr lang="zh-CN" altLang="en-US" dirty="0"/>
              <a:t>单击此处编辑章节标题</a:t>
            </a:r>
            <a:endParaRPr lang="zh-CN" altLang="en-US" dirty="0"/>
          </a:p>
        </p:txBody>
      </p:sp>
      <p:sp>
        <p:nvSpPr>
          <p:cNvPr id="17" name="文本占位符 16"/>
          <p:cNvSpPr>
            <a:spLocks noGrp="1"/>
          </p:cNvSpPr>
          <p:nvPr>
            <p:ph type="body" sz="half" idx="25" hasCustomPrompt="1"/>
            <p:custDataLst>
              <p:tags r:id="rId4"/>
            </p:custDataLst>
          </p:nvPr>
        </p:nvSpPr>
        <p:spPr>
          <a:xfrm>
            <a:off x="73025" y="-208280"/>
            <a:ext cx="855345" cy="845820"/>
          </a:xfrm>
        </p:spPr>
        <p:txBody>
          <a:bodyPr vert="horz" lIns="101600" tIns="0" rIns="82550" bIns="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3600" b="0" i="0" u="none" strike="noStrike" kern="0" cap="none" spc="0" normalizeH="0" baseline="0" noProof="1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Microsoft YaHei Regular" panose="020B0503020204020204" charset="-122"/>
                <a:ea typeface="Microsoft YaHei Regular" panose="020B0503020204020204" charset="-122"/>
                <a:cs typeface="思源黑体 Medium" panose="020B0600000000000000" charset="-122"/>
                <a:sym typeface="+mn-ea"/>
              </a:defRPr>
            </a:lvl1pPr>
          </a:lstStyle>
          <a:p>
            <a:pPr lvl="0"/>
            <a:r>
              <a:rPr lang="en-US" altLang="zh-CN">
                <a:sym typeface="+mn-ea"/>
              </a:rPr>
              <a:t>01</a:t>
            </a:r>
            <a:endParaRPr lang="en-US" altLang="zh-CN">
              <a:sym typeface="+mn-ea"/>
            </a:endParaRPr>
          </a:p>
        </p:txBody>
      </p:sp>
      <p:sp>
        <p:nvSpPr>
          <p:cNvPr id="12" name="文本占位符 11"/>
          <p:cNvSpPr>
            <a:spLocks noGrp="1"/>
          </p:cNvSpPr>
          <p:nvPr>
            <p:ph type="body" sz="half" idx="2"/>
            <p:custDataLst>
              <p:tags r:id="rId5"/>
            </p:custDataLst>
          </p:nvPr>
        </p:nvSpPr>
        <p:spPr>
          <a:xfrm>
            <a:off x="1023620" y="1844675"/>
            <a:ext cx="9171305" cy="4150995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0" cap="none" spc="0" normalizeH="0" baseline="0" noProof="1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Microsoft YaHei Regular" panose="020B0503020204020204" charset="-122"/>
                <a:ea typeface="Microsoft YaHei Regular" panose="020B0503020204020204" charset="-122"/>
                <a:cs typeface="思源黑体 Medium" panose="020B0600000000000000" charset="-122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15" name="文本占位符 14"/>
          <p:cNvSpPr>
            <a:spLocks noGrp="1"/>
          </p:cNvSpPr>
          <p:nvPr>
            <p:ph type="body" sz="half" idx="24" hasCustomPrompt="1"/>
            <p:custDataLst>
              <p:tags r:id="rId6"/>
            </p:custDataLst>
          </p:nvPr>
        </p:nvSpPr>
        <p:spPr>
          <a:xfrm>
            <a:off x="880110" y="980440"/>
            <a:ext cx="5038090" cy="606425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>
                <a:srgbClr val="7030A0"/>
              </a:buClr>
              <a:buSzPct val="90000"/>
              <a:buFont typeface="Wingdings" panose="05000000000000000000" charset="0"/>
              <a:buChar char=""/>
              <a:defRPr kumimoji="0" lang="zh-CN" altLang="en-US" sz="2800" b="1" i="0" u="none" strike="noStrike" kern="0" cap="none" spc="0" normalizeH="0" baseline="0" noProof="1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FillTx/>
                <a:latin typeface="Microsoft YaHei Bold" panose="020B0503020204020204" charset="-122"/>
                <a:ea typeface="Microsoft YaHei Bold" panose="020B0503020204020204" charset="-122"/>
                <a:cs typeface="思源黑体 Medium" panose="020B0600000000000000" charset="-122"/>
                <a:sym typeface="+mn-ea"/>
              </a:defRPr>
            </a:lvl1pPr>
          </a:lstStyle>
          <a:p>
            <a:pPr lvl="0"/>
            <a:r>
              <a:rPr lang="en-US" altLang="zh-CN">
                <a:sym typeface="+mn-ea"/>
              </a:rPr>
              <a:t> </a:t>
            </a:r>
            <a:r>
              <a:rPr>
                <a:sym typeface="+mn-ea"/>
              </a:rPr>
              <a:t>单击此处编辑内文标题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854710" y="43815"/>
            <a:ext cx="9626600" cy="544830"/>
          </a:xfrm>
        </p:spPr>
        <p:txBody>
          <a:bodyPr anchor="ctr"/>
          <a:lstStyle>
            <a:lvl1pPr>
              <a:defRPr kumimoji="0" lang="zh-CN" sz="2000" b="0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思源黑体" panose="020B0500000000000000" charset="-122"/>
              </a:defRPr>
            </a:lvl1pPr>
          </a:lstStyle>
          <a:p>
            <a:r>
              <a:rPr lang="zh-CN" altLang="en-US" dirty="0"/>
              <a:t>单击此处编辑章节标题</a:t>
            </a:r>
            <a:endParaRPr lang="zh-CN" altLang="en-US" dirty="0"/>
          </a:p>
        </p:txBody>
      </p:sp>
      <p:sp>
        <p:nvSpPr>
          <p:cNvPr id="17" name="文本占位符 16"/>
          <p:cNvSpPr>
            <a:spLocks noGrp="1"/>
          </p:cNvSpPr>
          <p:nvPr>
            <p:ph type="body" sz="half" idx="25" hasCustomPrompt="1"/>
            <p:custDataLst>
              <p:tags r:id="rId3"/>
            </p:custDataLst>
          </p:nvPr>
        </p:nvSpPr>
        <p:spPr>
          <a:xfrm>
            <a:off x="73025" y="-208280"/>
            <a:ext cx="855345" cy="845820"/>
          </a:xfrm>
        </p:spPr>
        <p:txBody>
          <a:bodyPr vert="horz" lIns="101600" tIns="0" rIns="82550" bIns="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3600" b="0" i="0" u="none" strike="noStrike" kern="0" cap="none" spc="0" normalizeH="0" baseline="0" noProof="1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Microsoft YaHei Regular" panose="020B0503020204020204" charset="-122"/>
                <a:ea typeface="Microsoft YaHei Regular" panose="020B0503020204020204" charset="-122"/>
                <a:cs typeface="思源黑体 Medium" panose="020B0600000000000000" charset="-122"/>
                <a:sym typeface="+mn-ea"/>
              </a:defRPr>
            </a:lvl1pPr>
          </a:lstStyle>
          <a:p>
            <a:pPr lvl="0"/>
            <a:r>
              <a:rPr lang="en-US" altLang="zh-CN">
                <a:sym typeface="+mn-ea"/>
              </a:rPr>
              <a:t>01</a:t>
            </a:r>
            <a:endParaRPr lang="en-US" altLang="zh-CN">
              <a:sym typeface="+mn-ea"/>
            </a:endParaRPr>
          </a:p>
        </p:txBody>
      </p:sp>
      <p:sp>
        <p:nvSpPr>
          <p:cNvPr id="12" name="文本占位符 11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1023620" y="1844675"/>
            <a:ext cx="9171305" cy="4150995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0" cap="none" spc="0" normalizeH="0" baseline="0" noProof="1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Microsoft YaHei Regular" panose="020B0503020204020204" charset="-122"/>
                <a:ea typeface="Microsoft YaHei Regular" panose="020B0503020204020204" charset="-122"/>
                <a:cs typeface="思源黑体 Medium" panose="020B0600000000000000" charset="-122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23" name="作者和日期"/>
          <p:cNvSpPr txBox="1">
            <a:spLocks noGrp="1"/>
          </p:cNvSpPr>
          <p:nvPr>
            <p:ph type="body" sz="quarter" idx="23" hasCustomPrompt="1"/>
            <p:custDataLst>
              <p:tags r:id="rId5"/>
            </p:custDataLst>
          </p:nvPr>
        </p:nvSpPr>
        <p:spPr>
          <a:xfrm>
            <a:off x="154940" y="6588760"/>
            <a:ext cx="3949065" cy="220980"/>
          </a:xfrm>
          <a:prstGeom prst="rect">
            <a:avLst/>
          </a:prstGeom>
        </p:spPr>
        <p:txBody>
          <a:bodyPr lIns="45719" tIns="45719" rIns="45719" bIns="45719">
            <a:noAutofit/>
          </a:bodyPr>
          <a:lstStyle>
            <a:lvl1pPr marL="0" indent="0" algn="l" defTabSz="701675">
              <a:lnSpc>
                <a:spcPct val="100000"/>
              </a:lnSpc>
              <a:spcBef>
                <a:spcPct val="0"/>
              </a:spcBef>
              <a:buSzTx/>
              <a:buNone/>
              <a:defRPr kumimoji="0" sz="12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思源黑体" panose="020B0500000000000000" charset="-122"/>
                <a:ea typeface="思源黑体" panose="020B0500000000000000" charset="-122"/>
                <a:cs typeface="思源黑体" panose="020B0500000000000000" charset="-122"/>
              </a:defRPr>
            </a:lvl1pPr>
          </a:lstStyle>
          <a:p>
            <a:r>
              <a:t>作者和日期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sz="half" idx="24" hasCustomPrompt="1"/>
            <p:custDataLst>
              <p:tags r:id="rId6"/>
            </p:custDataLst>
          </p:nvPr>
        </p:nvSpPr>
        <p:spPr>
          <a:xfrm>
            <a:off x="880110" y="980440"/>
            <a:ext cx="5038090" cy="606425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>
                <a:srgbClr val="FFFFFF"/>
              </a:buClr>
              <a:buSzPct val="90000"/>
              <a:buFont typeface="Wingdings" panose="05000000000000000000" charset="0"/>
              <a:buChar char=""/>
              <a:defRPr kumimoji="0" lang="zh-CN" altLang="en-US" sz="2800" b="1" i="0" u="none" strike="noStrike" kern="0" cap="none" spc="0" normalizeH="0" baseline="0" noProof="1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Microsoft YaHei Bold" panose="020B0503020204020204" charset="-122"/>
                <a:ea typeface="Microsoft YaHei Bold" panose="020B0503020204020204" charset="-122"/>
                <a:cs typeface="思源黑体 Medium" panose="020B0600000000000000" charset="-122"/>
                <a:sym typeface="+mn-ea"/>
              </a:defRPr>
            </a:lvl1pPr>
          </a:lstStyle>
          <a:p>
            <a:pPr lvl="0"/>
            <a:r>
              <a:rPr lang="en-US" altLang="zh-CN">
                <a:sym typeface="+mn-ea"/>
              </a:rPr>
              <a:t> </a:t>
            </a:r>
            <a:r>
              <a:rPr>
                <a:sym typeface="+mn-ea"/>
              </a:rPr>
              <a:t>单击此处编辑内文标题</a:t>
            </a:r>
            <a:endParaRPr>
              <a:sym typeface="+mn-ea"/>
            </a:endParaRPr>
          </a:p>
        </p:txBody>
      </p:sp>
      <p:pic>
        <p:nvPicPr>
          <p:cNvPr id="10" name="Picture 2" descr="C:\Users\Administrator\Desktop\清华社logo\清华社logo白色字.png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293217" y="-111965"/>
            <a:ext cx="1861463" cy="930937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C:/Users/Administrator/Desktop/模板1背景5.jpg模板1背景5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演示文稿标题"/>
          <p:cNvSpPr txBox="1"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6096000" y="1570990"/>
            <a:ext cx="9570720" cy="157670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marR="0" lvl="0" algn="l" defTabSz="2438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9600" b="1" i="0" u="none" strike="noStrike" kern="0" cap="none" spc="300" normalizeH="0" baseline="0" noProof="1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Microsoft YaHei Bold" panose="020B0503020204020204" charset="-122"/>
                <a:ea typeface="Microsoft YaHei Bold" panose="020B0503020204020204" charset="-122"/>
                <a:cs typeface="思源黑体" panose="020B0500000000000000" charset="-122"/>
              </a:defRPr>
            </a:lvl1pPr>
          </a:lstStyle>
          <a:p>
            <a:r>
              <a:rPr lang="en-US"/>
              <a:t>THANKS</a:t>
            </a:r>
            <a:endParaRPr lang="en-US"/>
          </a:p>
        </p:txBody>
      </p:sp>
      <p:sp>
        <p:nvSpPr>
          <p:cNvPr id="24" name="正文级别 1…"/>
          <p:cNvSpPr txBox="1">
            <a:spLocks noGrp="1"/>
          </p:cNvSpPr>
          <p:nvPr>
            <p:ph type="body" sz="quarter" idx="22" hasCustomPrompt="1"/>
            <p:custDataLst>
              <p:tags r:id="rId4"/>
            </p:custDataLst>
          </p:nvPr>
        </p:nvSpPr>
        <p:spPr>
          <a:xfrm>
            <a:off x="6095683" y="3429000"/>
            <a:ext cx="7379970" cy="558165"/>
          </a:xfrm>
          <a:prstGeom prst="rect">
            <a:avLst/>
          </a:prstGeom>
        </p:spPr>
        <p:txBody>
          <a:bodyPr/>
          <a:lstStyle>
            <a:lvl1pPr marL="0" indent="0" algn="l" defTabSz="825500">
              <a:lnSpc>
                <a:spcPct val="100000"/>
              </a:lnSpc>
              <a:spcBef>
                <a:spcPct val="0"/>
              </a:spcBef>
              <a:buSzTx/>
              <a:buNone/>
              <a:defRPr kumimoji="0" sz="3300" b="0" i="0" u="none" strike="noStrike" kern="0" cap="none" spc="300" normalizeH="0" baseline="0" noProof="1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微软雅黑" panose="020B0503020204020204" charset="-122"/>
                <a:ea typeface="Microsoft YaHei Regular" panose="020B0503020204020204" charset="-122"/>
                <a:cs typeface="思源黑体 Medium" panose="020B0600000000000000" charset="-122"/>
              </a:defRPr>
            </a:lvl1pPr>
            <a:lvl2pPr marL="0" indent="228600" algn="ctr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2pPr>
            <a:lvl3pPr marL="0" indent="457200" algn="ctr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3pPr>
            <a:lvl4pPr marL="0" indent="685800" algn="ctr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4pPr>
            <a:lvl5pPr marL="0" indent="914400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5pPr>
          </a:lstStyle>
          <a:p>
            <a:r>
              <a:rPr lang="zh-CN"/>
              <a:t>感谢</a:t>
            </a:r>
            <a:endParaRPr 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tags" Target="../tags/tag3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.xml"/><Relationship Id="rId7" Type="http://schemas.openxmlformats.org/officeDocument/2006/relationships/image" Target="../media/image26.jpeg"/><Relationship Id="rId6" Type="http://schemas.openxmlformats.org/officeDocument/2006/relationships/image" Target="../media/image17.png"/><Relationship Id="rId5" Type="http://schemas.openxmlformats.org/officeDocument/2006/relationships/image" Target="../media/image25.jpeg"/><Relationship Id="rId4" Type="http://schemas.openxmlformats.org/officeDocument/2006/relationships/image" Target="../media/image24.jpeg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tags" Target="../tags/tag37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tags" Target="../tags/tag3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43.xml"/><Relationship Id="rId1" Type="http://schemas.openxmlformats.org/officeDocument/2006/relationships/tags" Target="../tags/tag4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24.xml"/><Relationship Id="rId8" Type="http://schemas.openxmlformats.org/officeDocument/2006/relationships/tags" Target="../tags/tag23.xml"/><Relationship Id="rId7" Type="http://schemas.openxmlformats.org/officeDocument/2006/relationships/tags" Target="../tags/tag22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1" Type="http://schemas.openxmlformats.org/officeDocument/2006/relationships/slideLayout" Target="../slideLayouts/slideLayout2.xml"/><Relationship Id="rId10" Type="http://schemas.openxmlformats.org/officeDocument/2006/relationships/tags" Target="../tags/tag25.xml"/><Relationship Id="rId1" Type="http://schemas.openxmlformats.org/officeDocument/2006/relationships/tags" Target="../tags/tag16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.xml"/><Relationship Id="rId8" Type="http://schemas.openxmlformats.org/officeDocument/2006/relationships/image" Target="../media/image17.png"/><Relationship Id="rId7" Type="http://schemas.openxmlformats.org/officeDocument/2006/relationships/image" Target="../media/image16.png"/><Relationship Id="rId6" Type="http://schemas.openxmlformats.org/officeDocument/2006/relationships/image" Target="../media/image11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tags" Target="../tags/tag26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tags" Target="../tags/tag27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tags" Target="../tags/tag31.xml"/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tags" Target="../tags/tag28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21.png"/><Relationship Id="rId4" Type="http://schemas.openxmlformats.org/officeDocument/2006/relationships/image" Target="../media/image17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tags" Target="../tags/tag3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605790" y="1950085"/>
            <a:ext cx="7316470" cy="1003935"/>
          </a:xfrm>
        </p:spPr>
        <p:txBody>
          <a:bodyPr/>
          <a:lstStyle/>
          <a:p>
            <a:r>
              <a:rPr lang="zh-CN" altLang="en-US" dirty="0"/>
              <a:t>信息科技六年级上</a:t>
            </a:r>
            <a:r>
              <a:rPr lang="zh-CN" altLang="en-US" dirty="0"/>
              <a:t>册</a:t>
            </a:r>
            <a:endParaRPr lang="zh-CN" altLang="en-US" dirty="0"/>
          </a:p>
        </p:txBody>
      </p:sp>
      <p:sp>
        <p:nvSpPr>
          <p:cNvPr id="10" name="文本占位符 8"/>
          <p:cNvSpPr>
            <a:spLocks noGrp="1"/>
          </p:cNvSpPr>
          <p:nvPr/>
        </p:nvSpPr>
        <p:spPr>
          <a:xfrm>
            <a:off x="605790" y="5749290"/>
            <a:ext cx="3949065" cy="22098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pic>
        <p:nvPicPr>
          <p:cNvPr id="3" name="图片 2" descr="清华社logo+标准色+辅助色使用规范-0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356235" y="121920"/>
            <a:ext cx="3987165" cy="12433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220015"/>
            <a:ext cx="665480" cy="65532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00000" charset="-122"/>
                <a:ea typeface="思源黑体" panose="020B0500000000000000" charset="-122"/>
                <a:cs typeface="思源黑体" panose="020B0500000000000000" charset="-122"/>
                <a:sym typeface="思源黑体" panose="020B0500000000000000" charset="-122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02</a:t>
            </a:r>
            <a:endParaRPr lang="en-US" sz="36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altLang="en-US" sz="2800" dirty="0">
                <a:sym typeface="+mn-ea"/>
              </a:rPr>
              <a:t>身边的公共服务设备</a:t>
            </a:r>
            <a:endParaRPr lang="zh-CN" altLang="en-US" sz="2800" dirty="0"/>
          </a:p>
        </p:txBody>
      </p:sp>
      <p:sp>
        <p:nvSpPr>
          <p:cNvPr id="6" name="圆角矩形 5"/>
          <p:cNvSpPr/>
          <p:nvPr>
            <p:custDataLst>
              <p:tags r:id="rId2"/>
            </p:custDataLst>
          </p:nvPr>
        </p:nvSpPr>
        <p:spPr>
          <a:xfrm>
            <a:off x="190500" y="1054100"/>
            <a:ext cx="753110" cy="528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09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accent2"/>
                </a:solidFill>
              </a:rPr>
              <a:t>P8</a:t>
            </a:r>
            <a:endParaRPr lang="en-US" altLang="zh-CN" sz="2400" b="1">
              <a:solidFill>
                <a:schemeClr val="accent2"/>
              </a:solidFill>
            </a:endParaRPr>
          </a:p>
        </p:txBody>
      </p:sp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2195830" y="966470"/>
            <a:ext cx="9123680" cy="518795"/>
          </a:xfrm>
          <a:prstGeom prst="rect">
            <a:avLst/>
          </a:prstGeom>
        </p:spPr>
        <p:txBody>
          <a:bodyPr>
            <a:noAutofit/>
          </a:bodyPr>
          <a:p>
            <a:pPr indent="522605" algn="l">
              <a:lnSpc>
                <a:spcPct val="150000"/>
              </a:lnSpc>
              <a:buClrTx/>
              <a:buSzTx/>
              <a:buFontTx/>
            </a:pP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根据下面的场景描述，列出人们控制的设备，并填写表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1.1.2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以下设备仅供参考）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009650" y="1006475"/>
            <a:ext cx="1231900" cy="626745"/>
          </a:xfrm>
          <a:prstGeom prst="roundRect">
            <a:avLst>
              <a:gd name="adj" fmla="val 23979"/>
            </a:avLst>
          </a:prstGeom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探索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43325" y="1470343"/>
            <a:ext cx="5080000" cy="553085"/>
          </a:xfrm>
          <a:prstGeom prst="rect">
            <a:avLst/>
          </a:prstGeom>
        </p:spPr>
        <p:txBody>
          <a:bodyPr>
            <a:spAutoFit/>
          </a:bodyPr>
          <a:p>
            <a:pPr indent="522605" algn="l">
              <a:lnSpc>
                <a:spcPct val="150000"/>
              </a:lnSpc>
              <a:buClrTx/>
              <a:buSzTx/>
              <a:buFontTx/>
            </a:pP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表1.1.2　根据场景描述得出控制设备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12" name="表格 11"/>
          <p:cNvGraphicFramePr/>
          <p:nvPr>
            <p:custDataLst>
              <p:tags r:id="rId4"/>
            </p:custDataLst>
          </p:nvPr>
        </p:nvGraphicFramePr>
        <p:xfrm>
          <a:off x="237490" y="2023110"/>
          <a:ext cx="11662410" cy="4005580"/>
        </p:xfrm>
        <a:graphic>
          <a:graphicData uri="http://schemas.openxmlformats.org/drawingml/2006/table">
            <a:tbl>
              <a:tblPr/>
              <a:tblGrid>
                <a:gridCol w="2887980"/>
                <a:gridCol w="8774430"/>
              </a:tblGrid>
              <a:tr h="365760">
                <a:tc>
                  <a:txBody>
                    <a:bodyPr/>
                    <a:p>
                      <a:pPr indent="522605" algn="ctr">
                        <a:lnSpc>
                          <a:spcPct val="150000"/>
                        </a:lnSpc>
                        <a:spcBef>
                          <a:spcPts val="500"/>
                        </a:spcBef>
                        <a:buClrTx/>
                        <a:buSzTx/>
                        <a:buFontTx/>
                      </a:pPr>
                      <a:r>
                        <a:rPr lang="zh-CN" altLang="en-US" sz="160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场景描述</a:t>
                      </a:r>
                      <a:endParaRPr lang="zh-CN" altLang="en-US" sz="160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p>
                      <a:pPr indent="522605" algn="ctr">
                        <a:lnSpc>
                          <a:spcPct val="150000"/>
                        </a:lnSpc>
                        <a:spcBef>
                          <a:spcPts val="500"/>
                        </a:spcBef>
                        <a:buClrTx/>
                        <a:buSzTx/>
                        <a:buFontTx/>
                      </a:pPr>
                      <a:r>
                        <a:rPr lang="zh-CN" altLang="en-US" sz="160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控制的设备</a:t>
                      </a:r>
                      <a:endParaRPr lang="zh-CN" altLang="en-US" sz="160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</a:tr>
              <a:tr h="1590040"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spcBef>
                          <a:spcPts val="500"/>
                        </a:spcBef>
                        <a:buClrTx/>
                        <a:buSzTx/>
                        <a:buFontTx/>
                      </a:pPr>
                      <a:r>
                        <a:rPr lang="zh-CN" altLang="en-US" sz="160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我们进入小区时，还有哪些设备保障门禁系统正常运行？</a:t>
                      </a:r>
                      <a:endParaRPr lang="zh-CN" altLang="en-US" sz="160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spcBef>
                          <a:spcPts val="500"/>
                        </a:spcBef>
                        <a:buClrTx/>
                        <a:buSzTx/>
                        <a:buFontTx/>
                      </a:pPr>
                      <a:r>
                        <a:rPr lang="zh-CN" altLang="en-US" sz="160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1.门禁控制器：这是门禁系统的核心设备，负责控制和管理整个系统的运行。它通过与读卡器、密码键盘等设备的连接，接收不同的开门信号，并控制电控锁进行开门或关门操作。</a:t>
                      </a:r>
                      <a:endParaRPr lang="zh-CN" altLang="en-US" sz="160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indent="0" algn="l" fontAlgn="auto">
                        <a:lnSpc>
                          <a:spcPct val="150000"/>
                        </a:lnSpc>
                        <a:spcBef>
                          <a:spcPts val="500"/>
                        </a:spcBef>
                        <a:buClrTx/>
                        <a:buSzTx/>
                        <a:buFontTx/>
                      </a:pPr>
                      <a:r>
                        <a:rPr lang="zh-CN" altLang="en-US" sz="160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2.读卡器：读卡器用于识别门禁卡或其他身份识别媒介。</a:t>
                      </a:r>
                      <a:endParaRPr lang="zh-CN" altLang="en-US" sz="160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indent="0" algn="l" fontAlgn="auto">
                        <a:lnSpc>
                          <a:spcPct val="150000"/>
                        </a:lnSpc>
                        <a:spcBef>
                          <a:spcPts val="500"/>
                        </a:spcBef>
                        <a:buClrTx/>
                        <a:buSzTx/>
                        <a:buFontTx/>
                      </a:pPr>
                      <a:r>
                        <a:rPr lang="zh-CN" altLang="en-US" sz="160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3.电控锁：电控锁是用于控制门的开启和关闭的设备。</a:t>
                      </a:r>
                      <a:endParaRPr lang="zh-CN" altLang="en-US" sz="160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97280"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spcBef>
                          <a:spcPts val="500"/>
                        </a:spcBef>
                        <a:buClrTx/>
                        <a:buSzTx/>
                        <a:buFontTx/>
                      </a:pPr>
                      <a:r>
                        <a:rPr lang="zh-CN" altLang="en-US" sz="160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爸爸开车经过ETC通道时，有哪些设备为车的顺利缴费提供保障？</a:t>
                      </a:r>
                      <a:endParaRPr lang="zh-CN" altLang="en-US" sz="160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522605" algn="l">
                        <a:lnSpc>
                          <a:spcPct val="150000"/>
                        </a:lnSpc>
                        <a:spcBef>
                          <a:spcPts val="500"/>
                        </a:spcBef>
                        <a:buClrTx/>
                        <a:buSzTx/>
                        <a:buFontTx/>
                      </a:pPr>
                      <a:endParaRPr lang="zh-CN" altLang="en-US" sz="160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15340"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spcBef>
                          <a:spcPts val="500"/>
                        </a:spcBef>
                        <a:buClrTx/>
                        <a:buSzTx/>
                        <a:buFontTx/>
                      </a:pPr>
                      <a:r>
                        <a:rPr lang="zh-CN" altLang="en-US" sz="160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当我们使用Wi-Fi上网时，有哪些设备和系统在背后支持？</a:t>
                      </a:r>
                      <a:endParaRPr lang="zh-CN" altLang="en-US" sz="160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522605" algn="l">
                        <a:lnSpc>
                          <a:spcPct val="150000"/>
                        </a:lnSpc>
                        <a:spcBef>
                          <a:spcPts val="500"/>
                        </a:spcBef>
                        <a:buClrTx/>
                        <a:buSzTx/>
                        <a:buFontTx/>
                      </a:pPr>
                      <a:endParaRPr lang="zh-CN" altLang="en-US" sz="160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7160">
                <a:tc>
                  <a:txBody>
                    <a:bodyPr/>
                    <a:p>
                      <a:pPr marL="13970" indent="0" algn="l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endParaRPr lang="zh-CN" altLang="en-US" sz="90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13970" indent="0" algn="l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endParaRPr lang="zh-CN" altLang="en-US" sz="90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220015"/>
            <a:ext cx="665480" cy="65532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00000" charset="-122"/>
                <a:ea typeface="思源黑体" panose="020B0500000000000000" charset="-122"/>
                <a:cs typeface="思源黑体" panose="020B0500000000000000" charset="-122"/>
                <a:sym typeface="思源黑体" panose="020B0500000000000000" charset="-122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03</a:t>
            </a:r>
            <a:endParaRPr lang="en-US" sz="36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lang="zh-CN" altLang="en-US" sz="2800" dirty="0"/>
              <a:t>科技推动下控制系统的演进</a:t>
            </a:r>
            <a:endParaRPr lang="zh-CN" altLang="en-US" sz="2800" dirty="0"/>
          </a:p>
        </p:txBody>
      </p:sp>
      <p:pic>
        <p:nvPicPr>
          <p:cNvPr id="8" name="图片 7" descr="padlock unlocked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45935" y="1235075"/>
            <a:ext cx="1250315" cy="2143760"/>
          </a:xfrm>
          <a:prstGeom prst="rect">
            <a:avLst/>
          </a:prstGeom>
        </p:spPr>
      </p:pic>
      <p:pic>
        <p:nvPicPr>
          <p:cNvPr id="10" name="图片 9" descr="门闩隔离在白色背景上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58895" y="1360805"/>
            <a:ext cx="2508885" cy="1672590"/>
          </a:xfrm>
          <a:prstGeom prst="rect">
            <a:avLst/>
          </a:prstGeom>
        </p:spPr>
      </p:pic>
      <p:pic>
        <p:nvPicPr>
          <p:cNvPr id="11" name="图片 10" descr="Door knob locks with keys isolate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66230" y="2661285"/>
            <a:ext cx="2725420" cy="2401570"/>
          </a:xfrm>
          <a:prstGeom prst="rect">
            <a:avLst/>
          </a:prstGeom>
        </p:spPr>
      </p:pic>
      <p:pic>
        <p:nvPicPr>
          <p:cNvPr id="12" name="图片 11" descr="数字门把手与电子锁，黑色安全门把手平面风格矢量插图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83750" y="1571625"/>
            <a:ext cx="2804160" cy="280416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335" y="3148330"/>
            <a:ext cx="2190750" cy="2827655"/>
          </a:xfrm>
          <a:prstGeom prst="rect">
            <a:avLst/>
          </a:prstGeom>
        </p:spPr>
      </p:pic>
      <p:sp>
        <p:nvSpPr>
          <p:cNvPr id="22" name="圆角矩形标注 21"/>
          <p:cNvSpPr/>
          <p:nvPr/>
        </p:nvSpPr>
        <p:spPr>
          <a:xfrm>
            <a:off x="1229360" y="1960880"/>
            <a:ext cx="2221230" cy="1672590"/>
          </a:xfrm>
          <a:prstGeom prst="wedgeRoundRectCallout">
            <a:avLst>
              <a:gd name="adj1" fmla="val -44112"/>
              <a:gd name="adj2" fmla="val 58022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0">
            <a:srgbClr val="FFFFFF"/>
          </a:lnRef>
          <a:fillRef idx="2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>
              <a:lnSpc>
                <a:spcPct val="150000"/>
              </a:lnSpc>
            </a:pPr>
            <a:r>
              <a:rPr lang="en-US" alt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从钥匙到指纹解锁，科技如何推动变革？</a:t>
            </a:r>
            <a:r>
              <a:rPr lang="en-US" alt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en-US" alt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endParaRPr lang="zh-CN" altLang="en-US" sz="2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556760" y="4902835"/>
            <a:ext cx="1817370" cy="492760"/>
          </a:xfrm>
          <a:prstGeom prst="rect">
            <a:avLst/>
          </a:prstGeom>
        </p:spPr>
        <p:txBody>
          <a:bodyPr>
            <a:noAutofit/>
          </a:bodyPr>
          <a:p>
            <a:pPr indent="522605" algn="l">
              <a:lnSpc>
                <a:spcPct val="150000"/>
              </a:lnSpc>
              <a:buClrTx/>
              <a:buSzTx/>
              <a:buFontTx/>
            </a:pP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原始锁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374255" y="4902835"/>
            <a:ext cx="1556385" cy="492760"/>
          </a:xfrm>
          <a:prstGeom prst="rect">
            <a:avLst/>
          </a:prstGeom>
        </p:spPr>
        <p:txBody>
          <a:bodyPr>
            <a:noAutofit/>
          </a:bodyPr>
          <a:p>
            <a:pPr indent="522605" algn="l">
              <a:lnSpc>
                <a:spcPct val="150000"/>
              </a:lnSpc>
              <a:buClrTx/>
              <a:buSzTx/>
              <a:buFontTx/>
            </a:pP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机械锁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930130" y="4902835"/>
            <a:ext cx="2107565" cy="492760"/>
          </a:xfrm>
          <a:prstGeom prst="rect">
            <a:avLst/>
          </a:prstGeom>
        </p:spPr>
        <p:txBody>
          <a:bodyPr>
            <a:noAutofit/>
          </a:bodyPr>
          <a:p>
            <a:pPr lvl="0" indent="522605" algn="l">
              <a:lnSpc>
                <a:spcPct val="150000"/>
              </a:lnSpc>
              <a:buClrTx/>
              <a:buSzTx/>
              <a:buFontTx/>
            </a:pP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智能门锁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7" name="图片 16" descr="门安全链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50000"/>
          <a:stretch>
            <a:fillRect/>
          </a:stretch>
        </p:blipFill>
        <p:spPr>
          <a:xfrm>
            <a:off x="3825240" y="2961005"/>
            <a:ext cx="2170430" cy="133286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220015"/>
            <a:ext cx="665480" cy="65532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00000" charset="-122"/>
                <a:ea typeface="思源黑体" panose="020B0500000000000000" charset="-122"/>
                <a:cs typeface="思源黑体" panose="020B0500000000000000" charset="-122"/>
                <a:sym typeface="思源黑体" panose="020B0500000000000000" charset="-122"/>
              </a:defRPr>
            </a:lvl1pPr>
          </a:lstStyle>
          <a:p>
            <a:pPr algn="l"/>
            <a:r>
              <a:rPr lang="en-US" sz="36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</a:t>
            </a:r>
            <a:r>
              <a:rPr lang="en-US" sz="36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sym typeface="+mn-ea"/>
              </a:rPr>
              <a:t>3</a:t>
            </a:r>
            <a:endParaRPr lang="en-US" sz="36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altLang="en-US" sz="2800" dirty="0">
                <a:sym typeface="+mn-ea"/>
              </a:rPr>
              <a:t>科技推动下控制系统的演进</a:t>
            </a:r>
            <a:endParaRPr lang="zh-CN" altLang="en-US" sz="2800" dirty="0"/>
          </a:p>
        </p:txBody>
      </p:sp>
      <p:sp>
        <p:nvSpPr>
          <p:cNvPr id="3" name="文本框 2"/>
          <p:cNvSpPr txBox="1"/>
          <p:nvPr/>
        </p:nvSpPr>
        <p:spPr>
          <a:xfrm>
            <a:off x="1096010" y="1744345"/>
            <a:ext cx="10374630" cy="915670"/>
          </a:xfrm>
          <a:prstGeom prst="rect">
            <a:avLst/>
          </a:prstGeom>
        </p:spPr>
        <p:txBody>
          <a:bodyPr>
            <a:noAutofit/>
          </a:bodyPr>
          <a:p>
            <a:pPr indent="522605">
              <a:lnSpc>
                <a:spcPct val="150000"/>
              </a:lnSpc>
            </a:pP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请你选择一种控制系统（如智能照明、自动感应抽水马桶等），上网搜索资料，探寻它的早期形式，从它的发展演变中感受科技的进步，记录在表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1.1.4 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圆角矩形 3"/>
          <p:cNvSpPr/>
          <p:nvPr>
            <p:custDataLst>
              <p:tags r:id="rId2"/>
            </p:custDataLst>
          </p:nvPr>
        </p:nvSpPr>
        <p:spPr>
          <a:xfrm>
            <a:off x="1126490" y="1029970"/>
            <a:ext cx="1669415" cy="626745"/>
          </a:xfrm>
          <a:prstGeom prst="roundRect">
            <a:avLst>
              <a:gd name="adj" fmla="val 23979"/>
            </a:avLst>
          </a:prstGeom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探索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圆角矩形 5"/>
          <p:cNvSpPr/>
          <p:nvPr>
            <p:custDataLst>
              <p:tags r:id="rId3"/>
            </p:custDataLst>
          </p:nvPr>
        </p:nvSpPr>
        <p:spPr>
          <a:xfrm>
            <a:off x="190500" y="1054100"/>
            <a:ext cx="753110" cy="528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09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accent2"/>
                </a:solidFill>
              </a:rPr>
              <a:t>P10</a:t>
            </a:r>
            <a:endParaRPr lang="en-US" altLang="zh-CN" sz="2400" b="1">
              <a:solidFill>
                <a:schemeClr val="accent2"/>
              </a:solidFill>
            </a:endParaRPr>
          </a:p>
        </p:txBody>
      </p:sp>
      <p:graphicFrame>
        <p:nvGraphicFramePr>
          <p:cNvPr id="7" name="表格 6"/>
          <p:cNvGraphicFramePr/>
          <p:nvPr>
            <p:custDataLst>
              <p:tags r:id="rId4"/>
            </p:custDataLst>
          </p:nvPr>
        </p:nvGraphicFramePr>
        <p:xfrm>
          <a:off x="461010" y="3479165"/>
          <a:ext cx="11364595" cy="2409190"/>
        </p:xfrm>
        <a:graphic>
          <a:graphicData uri="http://schemas.openxmlformats.org/drawingml/2006/table">
            <a:tbl>
              <a:tblPr/>
              <a:tblGrid>
                <a:gridCol w="3296920"/>
                <a:gridCol w="8067675"/>
              </a:tblGrid>
              <a:tr h="457200">
                <a:tc gridSpan="2"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spcBef>
                          <a:spcPts val="500"/>
                        </a:spcBef>
                        <a:buClrTx/>
                        <a:buSzTx/>
                        <a:buFontTx/>
                      </a:pPr>
                      <a:r>
                        <a:rPr lang="zh-CN" altLang="en-US" sz="200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我们想要了解的控制系统：</a:t>
                      </a:r>
                      <a:endParaRPr lang="zh-CN" altLang="en-US" sz="200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 hMerge="1">
                  <a:tcPr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45720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ClrTx/>
                        <a:buSzTx/>
                        <a:buFontTx/>
                      </a:pPr>
                      <a:r>
                        <a:rPr lang="zh-CN" altLang="en-US" sz="200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问题</a:t>
                      </a:r>
                      <a:endParaRPr lang="zh-CN" altLang="en-US" sz="200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ClrTx/>
                        <a:buSzTx/>
                        <a:buFontTx/>
                      </a:pPr>
                      <a:r>
                        <a:rPr lang="zh-CN" altLang="en-US" sz="200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观点</a:t>
                      </a:r>
                      <a:endParaRPr lang="zh-CN" altLang="en-US" sz="200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57200"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ClrTx/>
                        <a:buSzTx/>
                        <a:buFontTx/>
                      </a:pPr>
                      <a:r>
                        <a:rPr lang="zh-CN" altLang="en-US" sz="200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早期的形式是什么？ </a:t>
                      </a:r>
                      <a:endParaRPr lang="zh-CN" altLang="en-US" sz="200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ClrTx/>
                        <a:buSzTx/>
                        <a:buFontTx/>
                      </a:pPr>
                      <a:endParaRPr lang="zh-CN" altLang="en-US" sz="200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80390"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ClrTx/>
                        <a:buSzTx/>
                        <a:buFontTx/>
                      </a:pPr>
                      <a:r>
                        <a:rPr lang="zh-CN" altLang="en-US" sz="200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经历了什么样的发展变化？ </a:t>
                      </a:r>
                      <a:endParaRPr lang="zh-CN" altLang="en-US" sz="200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ClrTx/>
                        <a:buSzTx/>
                        <a:buFontTx/>
                      </a:pPr>
                      <a:endParaRPr lang="zh-CN" altLang="en-US" sz="200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57200"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ClrTx/>
                        <a:buSzTx/>
                        <a:buFontTx/>
                      </a:pPr>
                      <a:r>
                        <a:rPr lang="zh-CN" altLang="en-US" sz="200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具备什么功能？</a:t>
                      </a:r>
                      <a:endParaRPr lang="zh-CN" altLang="en-US" sz="200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ClrTx/>
                        <a:buSzTx/>
                        <a:buFontTx/>
                      </a:pPr>
                      <a:endParaRPr lang="zh-CN" altLang="en-US" sz="200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4146550" y="2847023"/>
            <a:ext cx="5080000" cy="553085"/>
          </a:xfrm>
          <a:prstGeom prst="rect">
            <a:avLst/>
          </a:prstGeom>
        </p:spPr>
        <p:txBody>
          <a:bodyPr>
            <a:spAutoFit/>
          </a:bodyPr>
          <a:p>
            <a:pPr marL="0" indent="522605" algn="l" defTabSz="914400">
              <a:lnSpc>
                <a:spcPct val="150000"/>
              </a:lnSpc>
              <a:buClrTx/>
              <a:buSzTx/>
              <a:buFontTx/>
            </a:pP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表1.1.4  问题探究表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B1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42315" y="2025650"/>
            <a:ext cx="9962515" cy="2942590"/>
          </a:xfrm>
          <a:prstGeom prst="rect">
            <a:avLst/>
          </a:prstGeom>
        </p:spPr>
        <p:txBody>
          <a:bodyPr>
            <a:noAutofit/>
          </a:bodyPr>
          <a:p>
            <a:pPr indent="518795">
              <a:lnSpc>
                <a:spcPct val="150000"/>
              </a:lnSpc>
            </a:pP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人一组，每组从生活中选择一个控制系统，通过观看图片、视频了解系统运行过程，以无声角色表演的方式模拟系统运行，由其他同学猜。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18795">
              <a:lnSpc>
                <a:spcPct val="150000"/>
              </a:lnSpc>
            </a:pP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规则：每小组表演前明确每个人表演的角色（系统、环境、人等）；表演可以用画画、手势、道具等，但不能说出有关系统的字眼；每组表演时间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30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秒。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圆角矩形 5"/>
          <p:cNvSpPr/>
          <p:nvPr>
            <p:custDataLst>
              <p:tags r:id="rId1"/>
            </p:custDataLst>
          </p:nvPr>
        </p:nvSpPr>
        <p:spPr>
          <a:xfrm>
            <a:off x="1209675" y="1113790"/>
            <a:ext cx="1839595" cy="626745"/>
          </a:xfrm>
          <a:prstGeom prst="roundRect">
            <a:avLst>
              <a:gd name="adj" fmla="val 23979"/>
            </a:avLst>
          </a:prstGeom>
        </p:spPr>
        <p:style>
          <a:lnRef idx="2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挑</a:t>
            </a: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</a:rPr>
              <a:t> 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战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圆角矩形 7"/>
          <p:cNvSpPr/>
          <p:nvPr>
            <p:custDataLst>
              <p:tags r:id="rId2"/>
            </p:custDataLst>
          </p:nvPr>
        </p:nvSpPr>
        <p:spPr>
          <a:xfrm>
            <a:off x="190500" y="1125855"/>
            <a:ext cx="753110" cy="528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09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accent2"/>
                </a:solidFill>
              </a:rPr>
              <a:t>P10</a:t>
            </a:r>
            <a:endParaRPr lang="en-US" altLang="zh-CN" sz="2400" b="1">
              <a:solidFill>
                <a:schemeClr val="accent2"/>
              </a:solidFill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04165" y="283845"/>
            <a:ext cx="9626600" cy="544830"/>
          </a:xfrm>
        </p:spPr>
        <p:txBody>
          <a:bodyPr/>
          <a:p>
            <a:r>
              <a:rPr lang="zh-CN" altLang="en-US" sz="2800" dirty="0">
                <a:solidFill>
                  <a:schemeClr val="bg1"/>
                </a:solidFill>
                <a:sym typeface="+mn-ea"/>
              </a:rPr>
              <a:t>第</a:t>
            </a:r>
            <a:r>
              <a:rPr lang="en-US" altLang="zh-CN" sz="2800" dirty="0">
                <a:solidFill>
                  <a:schemeClr val="bg1"/>
                </a:solidFill>
                <a:sym typeface="+mn-ea"/>
              </a:rPr>
              <a:t>1</a:t>
            </a:r>
            <a:r>
              <a:rPr lang="zh-CN" altLang="en-US" sz="2800" dirty="0">
                <a:solidFill>
                  <a:schemeClr val="bg1"/>
                </a:solidFill>
                <a:sym typeface="+mn-ea"/>
              </a:rPr>
              <a:t>课</a:t>
            </a:r>
            <a:r>
              <a:rPr lang="en-US" altLang="zh-CN" sz="2800" dirty="0">
                <a:solidFill>
                  <a:schemeClr val="bg1"/>
                </a:solidFill>
                <a:sym typeface="+mn-ea"/>
              </a:rPr>
              <a:t>  </a:t>
            </a:r>
            <a:r>
              <a:rPr altLang="en-US" sz="2800" dirty="0">
                <a:solidFill>
                  <a:schemeClr val="bg1"/>
                </a:solidFill>
                <a:sym typeface="+mn-ea"/>
              </a:rPr>
              <a:t>控制设备探奥秘</a:t>
            </a:r>
            <a:endParaRPr altLang="en-US" sz="2800" dirty="0">
              <a:solidFill>
                <a:schemeClr val="bg1"/>
              </a:solidFill>
              <a:sym typeface="+mn-e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0" y="1357630"/>
            <a:ext cx="9570720" cy="1576705"/>
          </a:xfrm>
        </p:spPr>
        <p:txBody>
          <a:bodyPr/>
          <a:lstStyle/>
          <a:p>
            <a:r>
              <a:rPr lang="zh-CN" altLang="en-US"/>
              <a:t>谢谢大家</a:t>
            </a:r>
            <a:endParaRPr lang="zh-CN" altLang="en-US"/>
          </a:p>
        </p:txBody>
      </p:sp>
      <p:pic>
        <p:nvPicPr>
          <p:cNvPr id="4" name="图片 3" descr="清华社logo+标准色+辅助色使用规范-0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356235" y="121920"/>
            <a:ext cx="3987165" cy="124333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:/Users/Administrator/Desktop/9.5--六年级上册资源包/信息科技.六年级上册（新疆版）_05.png信息科技.六年级上册（新疆版）_05"/>
          <p:cNvPicPr>
            <a:picLocks noChangeAspect="1"/>
          </p:cNvPicPr>
          <p:nvPr/>
        </p:nvPicPr>
        <p:blipFill>
          <a:blip r:embed="rId1"/>
          <a:srcRect l="9980" t="14453" r="7696" b="6748"/>
          <a:stretch>
            <a:fillRect/>
          </a:stretch>
        </p:blipFill>
        <p:spPr>
          <a:xfrm>
            <a:off x="440055" y="432435"/>
            <a:ext cx="4366260" cy="587248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566410" y="124460"/>
            <a:ext cx="6216015" cy="6482080"/>
          </a:xfrm>
          <a:prstGeom prst="rect">
            <a:avLst/>
          </a:prstGeom>
        </p:spPr>
        <p:txBody>
          <a:bodyPr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indent="454660" algn="l">
              <a:lnSpc>
                <a:spcPct val="150000"/>
              </a:lnSpc>
              <a:buClrTx/>
              <a:buSzTx/>
              <a:buFontTx/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信息科技六年级上册通过三个单元培养学生的计算思维与实践能力。第一单元“初识过程与控制”引导学生探索身边的控制系统，学习开关的作用和交通信号灯的状态切换，理解“输入-计算-输出”的控制模型，并通过“智慧交通我控制”项目进行实践。第二单元“解密运算与逻辑”深入数据与控制的核心，学习连续量、开关量以及“与”“或”“非”三种逻辑运算，最终通过“智能照明我搭建”项目综合应用所学知识。第三单元“探索反馈与优化”引入高阶控制概念，区分开环与闭环控制，理解反馈机制的作用，并通过“智能风扇我设计</a:t>
            </a: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”项目完成一个能自动调节的闭环系统。全书以项目驱动学习，帮助学生在动手实践中理解控制原理，全面提升创新与问题解决能力。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22"/>
          </p:nvPr>
        </p:nvSpPr>
        <p:spPr>
          <a:xfrm>
            <a:off x="356235" y="2606675"/>
            <a:ext cx="6410325" cy="2652395"/>
          </a:xfrm>
          <a:prstGeom prst="roundRect">
            <a:avLst/>
          </a:prstGeom>
          <a:solidFill>
            <a:schemeClr val="bg1"/>
          </a:solidFill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sz="240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  <a:sym typeface="+mn-ea"/>
              </a:rPr>
              <a:t>本课中你将学习：</a:t>
            </a:r>
            <a:endParaRPr lang="zh-CN" sz="2400">
              <a:solidFill>
                <a:schemeClr val="tx1"/>
              </a:solidFill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sz="240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  <a:sym typeface="+mn-ea"/>
              </a:rPr>
              <a:t>→ </a:t>
            </a:r>
            <a:r>
              <a:rPr lang="zh-CN" altLang="en-US" sz="240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</a:rPr>
              <a:t>生活中常见的设备是如何控制的</a:t>
            </a:r>
            <a:endParaRPr lang="zh-CN" altLang="en-US" sz="2400">
              <a:solidFill>
                <a:schemeClr val="tx1"/>
              </a:solidFill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</a:rPr>
              <a:t>→ </a:t>
            </a:r>
            <a:r>
              <a:rPr lang="zh-CN" altLang="en-US" sz="240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</a:rPr>
              <a:t>哪些设备属于控制系统</a:t>
            </a:r>
            <a:endParaRPr lang="zh-CN" altLang="en-US" sz="2400">
              <a:solidFill>
                <a:schemeClr val="tx1"/>
              </a:solidFill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</a:rPr>
              <a:t>→ </a:t>
            </a:r>
            <a:r>
              <a:rPr lang="zh-CN" altLang="en-US" sz="240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</a:rPr>
              <a:t>控制系统经历了哪些发展历程</a:t>
            </a:r>
            <a:endParaRPr lang="zh-CN" altLang="en-US" sz="2400">
              <a:solidFill>
                <a:schemeClr val="tx1"/>
              </a:solidFill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1</a:t>
            </a:r>
            <a:r>
              <a:rPr lang="zh-CN" altLang="en-US" dirty="0"/>
              <a:t>课</a:t>
            </a:r>
            <a:r>
              <a:rPr lang="en-US" altLang="zh-CN" dirty="0"/>
              <a:t> </a:t>
            </a:r>
            <a:r>
              <a:rPr lang="zh-CN" altLang="en-US" dirty="0"/>
              <a:t>控制设备探奥秘</a:t>
            </a:r>
            <a:endParaRPr lang="zh-CN" altLang="en-US" dirty="0"/>
          </a:p>
        </p:txBody>
      </p:sp>
      <p:sp>
        <p:nvSpPr>
          <p:cNvPr id="10" name="文本占位符 8"/>
          <p:cNvSpPr>
            <a:spLocks noGrp="1"/>
          </p:cNvSpPr>
          <p:nvPr/>
        </p:nvSpPr>
        <p:spPr>
          <a:xfrm>
            <a:off x="605790" y="5749290"/>
            <a:ext cx="3949065" cy="22098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pic>
        <p:nvPicPr>
          <p:cNvPr id="3" name="图片 2" descr="清华社logo+标准色+辅助色使用规范-0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356235" y="121920"/>
            <a:ext cx="3987165" cy="124333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04165" y="283845"/>
            <a:ext cx="9626600" cy="544830"/>
          </a:xfrm>
        </p:spPr>
        <p:txBody>
          <a:bodyPr/>
          <a:lstStyle/>
          <a:p>
            <a:r>
              <a:rPr lang="zh-CN" altLang="en-US" sz="2800" dirty="0">
                <a:solidFill>
                  <a:schemeClr val="bg1"/>
                </a:solidFill>
                <a:sym typeface="+mn-ea"/>
              </a:rPr>
              <a:t>第</a:t>
            </a:r>
            <a:r>
              <a:rPr lang="en-US" altLang="zh-CN" sz="2800" dirty="0">
                <a:solidFill>
                  <a:schemeClr val="bg1"/>
                </a:solidFill>
                <a:sym typeface="+mn-ea"/>
              </a:rPr>
              <a:t>1</a:t>
            </a:r>
            <a:r>
              <a:rPr lang="zh-CN" altLang="en-US" sz="2800" dirty="0">
                <a:solidFill>
                  <a:schemeClr val="bg1"/>
                </a:solidFill>
                <a:sym typeface="+mn-ea"/>
              </a:rPr>
              <a:t>课</a:t>
            </a:r>
            <a:r>
              <a:rPr lang="en-US" altLang="zh-CN" sz="2800" dirty="0">
                <a:solidFill>
                  <a:schemeClr val="bg1"/>
                </a:solidFill>
                <a:sym typeface="+mn-ea"/>
              </a:rPr>
              <a:t>  </a:t>
            </a:r>
            <a:r>
              <a:rPr lang="zh-CN" altLang="en-US" sz="2800" dirty="0">
                <a:solidFill>
                  <a:schemeClr val="bg1"/>
                </a:solidFill>
                <a:sym typeface="+mn-ea"/>
              </a:rPr>
              <a:t>控制设备探奥秘</a:t>
            </a:r>
            <a:endParaRPr lang="zh-CN" altLang="en-US" sz="2800" dirty="0">
              <a:solidFill>
                <a:schemeClr val="bg1"/>
              </a:solidFill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36345" y="1122680"/>
            <a:ext cx="9420225" cy="1270635"/>
          </a:xfrm>
          <a:prstGeom prst="rect">
            <a:avLst/>
          </a:prstGeom>
        </p:spPr>
        <p:txBody>
          <a:bodyPr wrap="square">
            <a:noAutofit/>
          </a:bodyPr>
          <a:p>
            <a:pPr indent="522605" algn="l">
              <a:lnSpc>
                <a:spcPct val="150000"/>
              </a:lnSpc>
              <a:buClrTx/>
              <a:buSzTx/>
              <a:buFontTx/>
            </a:pP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从简单的遥控器到复杂的自动化生产线，控制设备无处不在。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22060" y="1764665"/>
            <a:ext cx="4866640" cy="32448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351905" y="5152073"/>
            <a:ext cx="5080000" cy="553085"/>
          </a:xfrm>
          <a:prstGeom prst="rect">
            <a:avLst/>
          </a:prstGeom>
        </p:spPr>
        <p:txBody>
          <a:bodyPr>
            <a:spAutoFit/>
          </a:bodyPr>
          <a:p>
            <a:pPr indent="522605" algn="l">
              <a:lnSpc>
                <a:spcPct val="150000"/>
              </a:lnSpc>
              <a:buClrTx/>
              <a:buSzTx/>
              <a:buFontTx/>
            </a:pP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自动化生产线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1552575" y="1772920"/>
            <a:ext cx="4076700" cy="323596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522095" y="5160645"/>
            <a:ext cx="5080000" cy="553085"/>
          </a:xfrm>
          <a:prstGeom prst="rect">
            <a:avLst/>
          </a:prstGeom>
        </p:spPr>
        <p:txBody>
          <a:bodyPr>
            <a:spAutoFit/>
          </a:bodyPr>
          <a:p>
            <a:pPr indent="522605" algn="l">
              <a:lnSpc>
                <a:spcPct val="150000"/>
              </a:lnSpc>
              <a:buClrTx/>
              <a:buSzTx/>
              <a:buFontTx/>
            </a:pP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电视机遥控器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1985456" y="1820930"/>
            <a:ext cx="717550" cy="9017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00000" charset="-122"/>
                <a:ea typeface="思源黑体" panose="020B0500000000000000" charset="-122"/>
                <a:cs typeface="思源黑体" panose="020B0500000000000000" charset="-122"/>
                <a:sym typeface="思源黑体" panose="020B0500000000000000" charset="-122"/>
              </a:defRPr>
            </a:lvl1pPr>
          </a:lstStyle>
          <a:p>
            <a:r>
              <a:rPr lang="en-US" sz="5200" spc="-200">
                <a:solidFill>
                  <a:srgbClr val="FFFFFF"/>
                </a:solidFill>
                <a:uFillTx/>
                <a:latin typeface="Microsoft YaHei Bold" panose="020B0503020204020204" charset="-122"/>
                <a:ea typeface="Microsoft YaHei Bold" panose="020B0503020204020204" charset="-122"/>
              </a:rPr>
              <a:t>01</a:t>
            </a:r>
            <a:endParaRPr lang="en-US" sz="5200" spc="-200">
              <a:solidFill>
                <a:srgbClr val="FFFFFF"/>
              </a:solidFill>
              <a:uFillTx/>
              <a:latin typeface="Microsoft YaHei Bold" panose="020B0503020204020204" charset="-122"/>
              <a:ea typeface="Microsoft YaHei Bold" panose="020B0503020204020204" charset="-122"/>
            </a:endParaRPr>
          </a:p>
        </p:txBody>
      </p:sp>
      <p:grpSp>
        <p:nvGrpSpPr>
          <p:cNvPr id="4" name="组合 3"/>
          <p:cNvGrpSpPr/>
          <p:nvPr>
            <p:custDataLst>
              <p:tags r:id="rId2"/>
            </p:custDataLst>
          </p:nvPr>
        </p:nvGrpSpPr>
        <p:grpSpPr>
          <a:xfrm>
            <a:off x="1985645" y="1821180"/>
            <a:ext cx="4558030" cy="901700"/>
            <a:chOff x="1678" y="2959"/>
            <a:chExt cx="7178" cy="1420"/>
          </a:xfrm>
        </p:grpSpPr>
        <p:sp>
          <p:nvSpPr>
            <p:cNvPr id="70" name="清华大学活动主题大标题"/>
            <p:cNvSpPr txBox="1"/>
            <p:nvPr>
              <p:custDataLst>
                <p:tags r:id="rId3"/>
              </p:custDataLst>
            </p:nvPr>
          </p:nvSpPr>
          <p:spPr>
            <a:xfrm>
              <a:off x="1678" y="2959"/>
              <a:ext cx="1380" cy="1420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9800" b="1">
                  <a:solidFill>
                    <a:srgbClr val="FFFFFF"/>
                  </a:solidFill>
                  <a:latin typeface="思源黑体" panose="020B0500000000000000" charset="-122"/>
                  <a:ea typeface="思源黑体" panose="020B0500000000000000" charset="-122"/>
                  <a:cs typeface="思源黑体" panose="020B0500000000000000" charset="-122"/>
                  <a:sym typeface="思源黑体" panose="020B0500000000000000" charset="-122"/>
                </a:defRPr>
              </a:lvl1pPr>
            </a:lstStyle>
            <a:p>
              <a:r>
                <a:rPr lang="en-US" sz="5200" b="0" dirty="0">
                  <a:solidFill>
                    <a:srgbClr val="46268A"/>
                  </a:solidFill>
                  <a:uFillTx/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01</a:t>
              </a:r>
              <a:endParaRPr lang="en-US" sz="5200" b="0" dirty="0">
                <a:solidFill>
                  <a:srgbClr val="46268A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  <p:sp>
          <p:nvSpPr>
            <p:cNvPr id="71" name="副标题文字副标题文字副标题文字"/>
            <p:cNvSpPr txBox="1"/>
            <p:nvPr>
              <p:custDataLst>
                <p:tags r:id="rId4"/>
              </p:custDataLst>
            </p:nvPr>
          </p:nvSpPr>
          <p:spPr>
            <a:xfrm>
              <a:off x="3376" y="3076"/>
              <a:ext cx="5480" cy="1032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5000">
                  <a:solidFill>
                    <a:srgbClr val="FFFFFF"/>
                  </a:solidFill>
                  <a:latin typeface="思源黑体 Medium" panose="020B0600000000000000" charset="-122"/>
                  <a:ea typeface="思源黑体 Medium" panose="020B0600000000000000" charset="-122"/>
                  <a:cs typeface="思源黑体 Medium" panose="020B0600000000000000" charset="-122"/>
                  <a:sym typeface="思源黑体 Medium" panose="020B0600000000000000" charset="-122"/>
                </a:defRPr>
              </a:lvl1pPr>
            </a:lstStyle>
            <a:p>
              <a:pPr algn="l"/>
              <a:r>
                <a:rPr lang="zh-CN" altLang="en-US" sz="3600" b="1" spc="200" dirty="0">
                  <a:solidFill>
                    <a:srgbClr val="46268A"/>
                  </a:solidFill>
                  <a:uFillTx/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身边的控制设备</a:t>
              </a:r>
              <a:endParaRPr lang="zh-CN" altLang="en-US" sz="3600" b="1" spc="200" dirty="0">
                <a:solidFill>
                  <a:srgbClr val="46268A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>
            <p:custDataLst>
              <p:tags r:id="rId5"/>
            </p:custDataLst>
          </p:nvPr>
        </p:nvGrpSpPr>
        <p:grpSpPr>
          <a:xfrm>
            <a:off x="1985645" y="3143885"/>
            <a:ext cx="5523230" cy="901700"/>
            <a:chOff x="1678" y="2959"/>
            <a:chExt cx="8698" cy="1420"/>
          </a:xfrm>
        </p:grpSpPr>
        <p:sp>
          <p:nvSpPr>
            <p:cNvPr id="6" name="清华大学活动主题大标题"/>
            <p:cNvSpPr txBox="1"/>
            <p:nvPr>
              <p:custDataLst>
                <p:tags r:id="rId6"/>
              </p:custDataLst>
            </p:nvPr>
          </p:nvSpPr>
          <p:spPr>
            <a:xfrm>
              <a:off x="1678" y="2959"/>
              <a:ext cx="1380" cy="1420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9800" b="1">
                  <a:solidFill>
                    <a:srgbClr val="FFFFFF"/>
                  </a:solidFill>
                  <a:latin typeface="思源黑体" panose="020B0500000000000000" charset="-122"/>
                  <a:ea typeface="思源黑体" panose="020B0500000000000000" charset="-122"/>
                  <a:cs typeface="思源黑体" panose="020B0500000000000000" charset="-122"/>
                  <a:sym typeface="思源黑体" panose="020B0500000000000000" charset="-122"/>
                </a:defRPr>
              </a:lvl1pPr>
            </a:lstStyle>
            <a:p>
              <a:r>
                <a:rPr lang="en-US" sz="5200" b="0" dirty="0">
                  <a:solidFill>
                    <a:srgbClr val="46268A"/>
                  </a:solidFill>
                  <a:uFillTx/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02</a:t>
              </a:r>
              <a:endParaRPr lang="en-US" sz="5200" b="0" dirty="0">
                <a:solidFill>
                  <a:srgbClr val="46268A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  <p:sp>
          <p:nvSpPr>
            <p:cNvPr id="7" name="副标题文字副标题文字副标题文字"/>
            <p:cNvSpPr txBox="1"/>
            <p:nvPr>
              <p:custDataLst>
                <p:tags r:id="rId7"/>
              </p:custDataLst>
            </p:nvPr>
          </p:nvSpPr>
          <p:spPr>
            <a:xfrm>
              <a:off x="3376" y="3076"/>
              <a:ext cx="7000" cy="1032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5000">
                  <a:solidFill>
                    <a:srgbClr val="FFFFFF"/>
                  </a:solidFill>
                  <a:latin typeface="思源黑体 Medium" panose="020B0600000000000000" charset="-122"/>
                  <a:ea typeface="思源黑体 Medium" panose="020B0600000000000000" charset="-122"/>
                  <a:cs typeface="思源黑体 Medium" panose="020B0600000000000000" charset="-122"/>
                  <a:sym typeface="思源黑体 Medium" panose="020B0600000000000000" charset="-122"/>
                </a:defRPr>
              </a:lvl1pPr>
            </a:lstStyle>
            <a:p>
              <a:pPr algn="l"/>
              <a:r>
                <a:rPr lang="zh-CN" altLang="en-US" sz="3600" b="1" spc="200" dirty="0">
                  <a:solidFill>
                    <a:srgbClr val="46268A"/>
                  </a:solidFill>
                  <a:uFillTx/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身边的公共服务设备</a:t>
              </a:r>
              <a:endParaRPr lang="zh-CN" altLang="en-US" sz="3600" b="1" spc="200" dirty="0">
                <a:solidFill>
                  <a:srgbClr val="46268A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>
            <p:custDataLst>
              <p:tags r:id="rId8"/>
            </p:custDataLst>
          </p:nvPr>
        </p:nvGrpSpPr>
        <p:grpSpPr>
          <a:xfrm>
            <a:off x="1985645" y="4466590"/>
            <a:ext cx="7453630" cy="901700"/>
            <a:chOff x="1678" y="2959"/>
            <a:chExt cx="11738" cy="1420"/>
          </a:xfrm>
        </p:grpSpPr>
        <p:sp>
          <p:nvSpPr>
            <p:cNvPr id="10" name="清华大学活动主题大标题"/>
            <p:cNvSpPr txBox="1"/>
            <p:nvPr>
              <p:custDataLst>
                <p:tags r:id="rId9"/>
              </p:custDataLst>
            </p:nvPr>
          </p:nvSpPr>
          <p:spPr>
            <a:xfrm>
              <a:off x="1678" y="2959"/>
              <a:ext cx="1380" cy="1420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9800" b="1">
                  <a:solidFill>
                    <a:srgbClr val="FFFFFF"/>
                  </a:solidFill>
                  <a:latin typeface="思源黑体" panose="020B0500000000000000" charset="-122"/>
                  <a:ea typeface="思源黑体" panose="020B0500000000000000" charset="-122"/>
                  <a:cs typeface="思源黑体" panose="020B0500000000000000" charset="-122"/>
                  <a:sym typeface="思源黑体" panose="020B0500000000000000" charset="-122"/>
                </a:defRPr>
              </a:lvl1pPr>
            </a:lstStyle>
            <a:p>
              <a:r>
                <a:rPr lang="en-US" sz="5200" b="0" dirty="0">
                  <a:solidFill>
                    <a:srgbClr val="46268A"/>
                  </a:solidFill>
                  <a:uFillTx/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03</a:t>
              </a:r>
              <a:endParaRPr lang="en-US" sz="5200" b="0" dirty="0">
                <a:solidFill>
                  <a:srgbClr val="46268A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  <p:sp>
          <p:nvSpPr>
            <p:cNvPr id="11" name="副标题文字副标题文字副标题文字"/>
            <p:cNvSpPr txBox="1"/>
            <p:nvPr>
              <p:custDataLst>
                <p:tags r:id="rId10"/>
              </p:custDataLst>
            </p:nvPr>
          </p:nvSpPr>
          <p:spPr>
            <a:xfrm>
              <a:off x="3376" y="3074"/>
              <a:ext cx="10040" cy="1032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5000">
                  <a:solidFill>
                    <a:srgbClr val="FFFFFF"/>
                  </a:solidFill>
                  <a:latin typeface="思源黑体 Medium" panose="020B0600000000000000" charset="-122"/>
                  <a:ea typeface="思源黑体 Medium" panose="020B0600000000000000" charset="-122"/>
                  <a:cs typeface="思源黑体 Medium" panose="020B0600000000000000" charset="-122"/>
                  <a:sym typeface="思源黑体 Medium" panose="020B0600000000000000" charset="-122"/>
                </a:defRPr>
              </a:lvl1pPr>
            </a:lstStyle>
            <a:p>
              <a:pPr algn="l"/>
              <a:r>
                <a:rPr lang="zh-CN" altLang="en-US" sz="3600" b="1" spc="200" dirty="0">
                  <a:solidFill>
                    <a:srgbClr val="46268A"/>
                  </a:solidFill>
                  <a:uFillTx/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科技推动下的控制系统的演进</a:t>
              </a:r>
              <a:endParaRPr lang="zh-CN" altLang="en-US" sz="3600" b="1" spc="200" dirty="0">
                <a:solidFill>
                  <a:srgbClr val="46268A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220015"/>
            <a:ext cx="665480" cy="65532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00000" charset="-122"/>
                <a:ea typeface="思源黑体" panose="020B0500000000000000" charset="-122"/>
                <a:cs typeface="思源黑体" panose="020B0500000000000000" charset="-122"/>
                <a:sym typeface="思源黑体" panose="020B0500000000000000" charset="-122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01</a:t>
            </a:r>
            <a:endParaRPr lang="en-US" sz="36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lang="zh-CN" altLang="en-US" sz="2800" dirty="0"/>
              <a:t>身边的控制设备</a:t>
            </a:r>
            <a:endParaRPr lang="zh-CN" altLang="en-US" sz="28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5710" y="1233805"/>
            <a:ext cx="2030730" cy="151701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651375" y="2907665"/>
            <a:ext cx="730250" cy="492760"/>
          </a:xfrm>
          <a:prstGeom prst="rect">
            <a:avLst/>
          </a:prstGeom>
        </p:spPr>
        <p:txBody>
          <a:bodyPr>
            <a:noAutofit/>
          </a:bodyPr>
          <a:p>
            <a:r>
              <a:rPr lang="zh-CN" altLang="en-US" sz="1600">
                <a:solidFill>
                  <a:srgbClr val="231F20"/>
                </a:solidFill>
                <a:latin typeface="FZShuSong-Z01"/>
                <a:ea typeface="FZShuSong-Z01"/>
              </a:rPr>
              <a:t>开关</a:t>
            </a:r>
            <a:endParaRPr lang="zh-CN" altLang="en-US" sz="1600">
              <a:solidFill>
                <a:srgbClr val="231F20"/>
              </a:solidFill>
              <a:latin typeface="FZShuSong-Z01"/>
              <a:ea typeface="FZShuSong-Z01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4020" y="1233805"/>
            <a:ext cx="2068830" cy="151574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7125970" y="2907665"/>
            <a:ext cx="1323340" cy="394970"/>
          </a:xfrm>
          <a:prstGeom prst="rect">
            <a:avLst/>
          </a:prstGeom>
        </p:spPr>
        <p:txBody>
          <a:bodyPr wrap="square">
            <a:noAutofit/>
          </a:bodyPr>
          <a:p>
            <a:r>
              <a:rPr lang="zh-CN" altLang="en-US" sz="1600">
                <a:solidFill>
                  <a:srgbClr val="231F20"/>
                </a:solidFill>
                <a:latin typeface="FZShuSong-Z01"/>
                <a:ea typeface="FZShuSong-Z01"/>
              </a:rPr>
              <a:t>电子血压计</a:t>
            </a:r>
            <a:endParaRPr lang="zh-CN" altLang="en-US" sz="1600">
              <a:solidFill>
                <a:srgbClr val="231F20"/>
              </a:solidFill>
              <a:latin typeface="FZShuSong-Z01"/>
              <a:ea typeface="FZShuSong-Z01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01860" y="1233805"/>
            <a:ext cx="2275205" cy="151574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0428605" y="2907665"/>
            <a:ext cx="1311275" cy="316865"/>
          </a:xfrm>
          <a:prstGeom prst="rect">
            <a:avLst/>
          </a:prstGeom>
        </p:spPr>
        <p:txBody>
          <a:bodyPr wrap="square">
            <a:noAutofit/>
          </a:bodyPr>
          <a:p>
            <a:r>
              <a:rPr lang="zh-CN" altLang="en-US" sz="1600">
                <a:solidFill>
                  <a:srgbClr val="231F20"/>
                </a:solidFill>
                <a:latin typeface="FZShuSong-Z01"/>
                <a:ea typeface="FZShuSong-Z01"/>
              </a:rPr>
              <a:t>烟雾报警器</a:t>
            </a:r>
            <a:endParaRPr lang="zh-CN" altLang="en-US" sz="1600">
              <a:solidFill>
                <a:srgbClr val="231F20"/>
              </a:solidFill>
              <a:latin typeface="FZShuSong-Z01"/>
              <a:ea typeface="FZShuSong-Z01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75710" y="3633470"/>
            <a:ext cx="2030730" cy="1452245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4211955" y="5128260"/>
            <a:ext cx="2214245" cy="279400"/>
          </a:xfrm>
          <a:prstGeom prst="rect">
            <a:avLst/>
          </a:prstGeom>
        </p:spPr>
        <p:txBody>
          <a:bodyPr>
            <a:noAutofit/>
          </a:bodyPr>
          <a:p>
            <a:r>
              <a:rPr lang="zh-CN" altLang="en-US" sz="1600">
                <a:solidFill>
                  <a:srgbClr val="231F20"/>
                </a:solidFill>
                <a:latin typeface="FZShuSong-Z01"/>
                <a:ea typeface="FZShuSong-Z01"/>
              </a:rPr>
              <a:t>触摸屏</a:t>
            </a:r>
            <a:endParaRPr lang="zh-CN" altLang="en-US" sz="1600">
              <a:solidFill>
                <a:srgbClr val="231F20"/>
              </a:solidFill>
              <a:latin typeface="FZShuSong-Z01"/>
              <a:ea typeface="FZShuSong-Z01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64020" y="3633470"/>
            <a:ext cx="2069465" cy="1544955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7125970" y="5166360"/>
            <a:ext cx="2347595" cy="252095"/>
          </a:xfrm>
          <a:prstGeom prst="rect">
            <a:avLst/>
          </a:prstGeom>
        </p:spPr>
        <p:txBody>
          <a:bodyPr>
            <a:noAutofit/>
          </a:bodyPr>
          <a:p>
            <a:r>
              <a:rPr lang="zh-CN" altLang="en-US" sz="1600">
                <a:solidFill>
                  <a:srgbClr val="231F20"/>
                </a:solidFill>
                <a:latin typeface="FZShuSong-Z01"/>
                <a:ea typeface="FZShuSong-Z01"/>
              </a:rPr>
              <a:t>电视机遥控器</a:t>
            </a:r>
            <a:endParaRPr lang="zh-CN" altLang="en-US" sz="1600">
              <a:solidFill>
                <a:srgbClr val="231F20"/>
              </a:solidFill>
              <a:latin typeface="FZShuSong-Z01"/>
              <a:ea typeface="FZShuSong-Z01"/>
            </a:endParaRPr>
          </a:p>
        </p:txBody>
      </p:sp>
      <p:pic>
        <p:nvPicPr>
          <p:cNvPr id="19" name="图片 18"/>
          <p:cNvPicPr/>
          <p:nvPr/>
        </p:nvPicPr>
        <p:blipFill>
          <a:blip r:embed="rId7"/>
          <a:stretch>
            <a:fillRect/>
          </a:stretch>
        </p:blipFill>
        <p:spPr>
          <a:xfrm>
            <a:off x="10299700" y="3633470"/>
            <a:ext cx="1049655" cy="148590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0200005" y="5280660"/>
            <a:ext cx="1854835" cy="279400"/>
          </a:xfrm>
          <a:prstGeom prst="rect">
            <a:avLst/>
          </a:prstGeom>
        </p:spPr>
        <p:txBody>
          <a:bodyPr wrap="square">
            <a:noAutofit/>
          </a:bodyPr>
          <a:p>
            <a:r>
              <a:rPr lang="zh-CN" altLang="en-US" sz="1600">
                <a:solidFill>
                  <a:srgbClr val="231F20"/>
                </a:solidFill>
                <a:latin typeface="FZShuSong-Z01"/>
                <a:ea typeface="FZShuSong-Z01"/>
              </a:rPr>
              <a:t>交通信号灯</a:t>
            </a:r>
            <a:endParaRPr lang="zh-CN" altLang="en-US" sz="1600">
              <a:solidFill>
                <a:srgbClr val="231F20"/>
              </a:solidFill>
              <a:latin typeface="FZShuSong-Z01"/>
              <a:ea typeface="FZShuSong-Z01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335" y="3148330"/>
            <a:ext cx="2190750" cy="2827655"/>
          </a:xfrm>
          <a:prstGeom prst="rect">
            <a:avLst/>
          </a:prstGeom>
        </p:spPr>
      </p:pic>
      <p:sp>
        <p:nvSpPr>
          <p:cNvPr id="22" name="圆角矩形标注 21"/>
          <p:cNvSpPr/>
          <p:nvPr/>
        </p:nvSpPr>
        <p:spPr>
          <a:xfrm>
            <a:off x="1470025" y="1960880"/>
            <a:ext cx="1980565" cy="1672590"/>
          </a:xfrm>
          <a:prstGeom prst="wedgeRoundRectCallout">
            <a:avLst>
              <a:gd name="adj1" fmla="val -44112"/>
              <a:gd name="adj2" fmla="val 58022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0">
            <a:srgbClr val="FFFFFF"/>
          </a:lnRef>
          <a:fillRef idx="2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>
              <a:lnSpc>
                <a:spcPct val="150000"/>
              </a:lnSpc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这些设备如何精确执行命令？生活中还有哪些控制系统？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en-US" alt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endParaRPr lang="zh-CN" altLang="en-US" sz="2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21860" y="5512753"/>
            <a:ext cx="5080000" cy="506730"/>
          </a:xfrm>
          <a:prstGeom prst="rect">
            <a:avLst/>
          </a:prstGeom>
        </p:spPr>
        <p:txBody>
          <a:bodyPr>
            <a:spAutoFit/>
          </a:bodyPr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18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图1.1.2　生活中常见的控制设备</a:t>
            </a:r>
            <a:endParaRPr lang="zh-CN" altLang="en-US" sz="18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220015"/>
            <a:ext cx="665480" cy="65532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00000" charset="-122"/>
                <a:ea typeface="思源黑体" panose="020B0500000000000000" charset="-122"/>
                <a:cs typeface="思源黑体" panose="020B0500000000000000" charset="-122"/>
                <a:sym typeface="思源黑体" panose="020B0500000000000000" charset="-122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01</a:t>
            </a:r>
            <a:endParaRPr lang="en-US" sz="36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altLang="en-US" sz="2800" dirty="0">
                <a:sym typeface="+mn-ea"/>
              </a:rPr>
              <a:t>身边的控制设备</a:t>
            </a:r>
            <a:endParaRPr lang="zh-CN" altLang="en-US" sz="2800" dirty="0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9477375" y="2834005"/>
            <a:ext cx="2190750" cy="2827655"/>
          </a:xfrm>
          <a:prstGeom prst="rect">
            <a:avLst/>
          </a:prstGeom>
        </p:spPr>
      </p:pic>
      <p:sp>
        <p:nvSpPr>
          <p:cNvPr id="22" name="圆角矩形标注 21"/>
          <p:cNvSpPr/>
          <p:nvPr/>
        </p:nvSpPr>
        <p:spPr>
          <a:xfrm>
            <a:off x="5104765" y="1756410"/>
            <a:ext cx="3978275" cy="1672590"/>
          </a:xfrm>
          <a:prstGeom prst="wedgeRoundRectCallout">
            <a:avLst>
              <a:gd name="adj1" fmla="val 74118"/>
              <a:gd name="adj2" fmla="val 47152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0">
            <a:srgbClr val="FFFFFF"/>
          </a:lnRef>
          <a:fillRef idx="2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>
              <a:lnSpc>
                <a:spcPct val="150000"/>
              </a:lnSpc>
            </a:pPr>
            <a:r>
              <a:rPr lang="en-US" alt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智能电饭煲与传统锅具相比有何优势？</a:t>
            </a:r>
            <a:r>
              <a:rPr lang="en-US" alt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endParaRPr lang="en-US" altLang="zh-CN" sz="2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010" y="1645920"/>
            <a:ext cx="3795395" cy="379539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863600" y="5394960"/>
            <a:ext cx="3375660" cy="553085"/>
          </a:xfrm>
          <a:prstGeom prst="rect">
            <a:avLst/>
          </a:prstGeom>
        </p:spPr>
        <p:txBody>
          <a:bodyPr wrap="square">
            <a:spAutoFit/>
          </a:bodyPr>
          <a:p>
            <a:pPr indent="522605" algn="l">
              <a:lnSpc>
                <a:spcPct val="150000"/>
              </a:lnSpc>
              <a:buClrTx/>
              <a:buSzTx/>
              <a:buFontTx/>
            </a:pP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图1.1.3　电饭煲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220015"/>
            <a:ext cx="665480" cy="65532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00000" charset="-122"/>
                <a:ea typeface="思源黑体" panose="020B0500000000000000" charset="-122"/>
                <a:cs typeface="思源黑体" panose="020B0500000000000000" charset="-122"/>
                <a:sym typeface="思源黑体" panose="020B0500000000000000" charset="-122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01</a:t>
            </a:r>
            <a:endParaRPr lang="en-US" sz="36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altLang="en-US" sz="2800" dirty="0">
                <a:sym typeface="+mn-ea"/>
              </a:rPr>
              <a:t>身边的控制设备</a:t>
            </a:r>
            <a:endParaRPr lang="zh-CN" altLang="en-US" sz="2800" dirty="0"/>
          </a:p>
        </p:txBody>
      </p:sp>
      <p:sp>
        <p:nvSpPr>
          <p:cNvPr id="3" name="文本框 2"/>
          <p:cNvSpPr txBox="1"/>
          <p:nvPr/>
        </p:nvSpPr>
        <p:spPr>
          <a:xfrm>
            <a:off x="721995" y="1858010"/>
            <a:ext cx="10374630" cy="915670"/>
          </a:xfrm>
          <a:prstGeom prst="rect">
            <a:avLst/>
          </a:prstGeom>
        </p:spPr>
        <p:txBody>
          <a:bodyPr>
            <a:noAutofit/>
          </a:bodyPr>
          <a:p>
            <a:pPr indent="522605" algn="l">
              <a:lnSpc>
                <a:spcPct val="150000"/>
              </a:lnSpc>
              <a:buClrTx/>
              <a:buSzTx/>
              <a:buFontTx/>
            </a:pP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请你分享一些自己使用设备的经历，简单分析它们具备的功能及其控制方法，填写在表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1.1.1 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中。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圆角矩形 3"/>
          <p:cNvSpPr/>
          <p:nvPr>
            <p:custDataLst>
              <p:tags r:id="rId2"/>
            </p:custDataLst>
          </p:nvPr>
        </p:nvSpPr>
        <p:spPr>
          <a:xfrm>
            <a:off x="1126490" y="1029970"/>
            <a:ext cx="1669415" cy="626745"/>
          </a:xfrm>
          <a:prstGeom prst="roundRect">
            <a:avLst>
              <a:gd name="adj" fmla="val 23979"/>
            </a:avLst>
          </a:prstGeom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探索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圆角矩形 5"/>
          <p:cNvSpPr/>
          <p:nvPr>
            <p:custDataLst>
              <p:tags r:id="rId3"/>
            </p:custDataLst>
          </p:nvPr>
        </p:nvSpPr>
        <p:spPr>
          <a:xfrm>
            <a:off x="190500" y="1054100"/>
            <a:ext cx="753110" cy="528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09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accent2"/>
                </a:solidFill>
              </a:rPr>
              <a:t>P6</a:t>
            </a:r>
            <a:endParaRPr lang="en-US" altLang="zh-CN" sz="2400" b="1">
              <a:solidFill>
                <a:schemeClr val="accent2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536825" y="2413000"/>
            <a:ext cx="5775325" cy="5530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522605" algn="l" defTabSz="914400">
              <a:lnSpc>
                <a:spcPct val="150000"/>
              </a:lnSpc>
              <a:buClrTx/>
              <a:buSzTx/>
              <a:buFontTx/>
            </a:pP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表1.1.1  各种设备具备的功能及其控制方法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8" name="表格 7"/>
          <p:cNvGraphicFramePr/>
          <p:nvPr>
            <p:custDataLst>
              <p:tags r:id="rId4"/>
            </p:custDataLst>
          </p:nvPr>
        </p:nvGraphicFramePr>
        <p:xfrm>
          <a:off x="1176655" y="2967355"/>
          <a:ext cx="9551035" cy="2982595"/>
        </p:xfrm>
        <a:graphic>
          <a:graphicData uri="http://schemas.openxmlformats.org/drawingml/2006/table">
            <a:tbl>
              <a:tblPr/>
              <a:tblGrid>
                <a:gridCol w="1875790"/>
                <a:gridCol w="1527175"/>
                <a:gridCol w="6148070"/>
              </a:tblGrid>
              <a:tr h="320040">
                <a:tc>
                  <a:txBody>
                    <a:bodyPr/>
                    <a:p>
                      <a:pPr marL="0" indent="522605" algn="l">
                        <a:lnSpc>
                          <a:spcPct val="150000"/>
                        </a:lnSpc>
                        <a:spcBef>
                          <a:spcPts val="500"/>
                        </a:spcBef>
                        <a:buClrTx/>
                        <a:buSzTx/>
                        <a:buFontTx/>
                      </a:pPr>
                      <a:r>
                        <a:rPr lang="zh-CN" altLang="en-US" sz="140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设备名称</a:t>
                      </a:r>
                      <a:endParaRPr lang="zh-CN" altLang="en-US" sz="140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p>
                      <a:pPr marL="0" indent="522605" algn="l">
                        <a:lnSpc>
                          <a:spcPct val="150000"/>
                        </a:lnSpc>
                        <a:spcBef>
                          <a:spcPts val="500"/>
                        </a:spcBef>
                        <a:buClrTx/>
                        <a:buSzTx/>
                        <a:buFontTx/>
                      </a:pPr>
                      <a:r>
                        <a:rPr lang="zh-CN" altLang="en-US" sz="140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功能</a:t>
                      </a:r>
                      <a:endParaRPr lang="zh-CN" altLang="en-US" sz="140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p>
                      <a:pPr marL="0" indent="522605" algn="l">
                        <a:lnSpc>
                          <a:spcPct val="150000"/>
                        </a:lnSpc>
                        <a:spcBef>
                          <a:spcPts val="500"/>
                        </a:spcBef>
                        <a:buClrTx/>
                        <a:buSzTx/>
                        <a:buFontTx/>
                      </a:pPr>
                      <a:r>
                        <a:rPr lang="zh-CN" altLang="en-US" sz="140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控制方法</a:t>
                      </a:r>
                      <a:endParaRPr lang="zh-CN" altLang="en-US" sz="140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</a:tr>
              <a:tr h="320040">
                <a:tc rowSpan="3">
                  <a:txBody>
                    <a:bodyPr/>
                    <a:p>
                      <a:pPr marL="0" indent="522605" algn="l">
                        <a:lnSpc>
                          <a:spcPct val="150000"/>
                        </a:lnSpc>
                        <a:spcBef>
                          <a:spcPts val="500"/>
                        </a:spcBef>
                        <a:buClrTx/>
                        <a:buSzTx/>
                        <a:buFontTx/>
                      </a:pPr>
                      <a:r>
                        <a:rPr lang="zh-CN" altLang="en-US" sz="14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旋钮式洗衣机</a:t>
                      </a:r>
                      <a:endParaRPr lang="zh-CN" altLang="en-US" sz="14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522605" algn="l">
                        <a:lnSpc>
                          <a:spcPct val="150000"/>
                        </a:lnSpc>
                        <a:spcBef>
                          <a:spcPts val="500"/>
                        </a:spcBef>
                        <a:buClrTx/>
                        <a:buSzTx/>
                        <a:buFontTx/>
                      </a:pPr>
                      <a:r>
                        <a:rPr lang="zh-CN" altLang="en-US" sz="14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速洗</a:t>
                      </a:r>
                      <a:endParaRPr lang="zh-CN" altLang="en-US" sz="14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522605" algn="l">
                        <a:lnSpc>
                          <a:spcPct val="150000"/>
                        </a:lnSpc>
                        <a:spcBef>
                          <a:spcPts val="500"/>
                        </a:spcBef>
                        <a:buClrTx/>
                        <a:buSzTx/>
                        <a:buFontTx/>
                      </a:pPr>
                      <a:r>
                        <a:rPr lang="zh-CN" altLang="en-US" sz="14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按电源键→选择“速洗”程序→按启动键</a:t>
                      </a:r>
                      <a:endParaRPr lang="zh-CN" altLang="en-US" sz="14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3695">
                <a:tc vMerge="1">
                  <a:tcPr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marL="0" indent="522605" algn="l">
                        <a:lnSpc>
                          <a:spcPct val="150000"/>
                        </a:lnSpc>
                        <a:spcBef>
                          <a:spcPts val="500"/>
                        </a:spcBef>
                        <a:buClrTx/>
                        <a:buSzTx/>
                        <a:buFontTx/>
                      </a:pPr>
                      <a:r>
                        <a:rPr lang="zh-CN" altLang="en-US" sz="14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单脱水</a:t>
                      </a:r>
                      <a:endParaRPr lang="zh-CN" altLang="en-US" sz="14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522605" algn="l">
                        <a:lnSpc>
                          <a:spcPct val="150000"/>
                        </a:lnSpc>
                        <a:spcBef>
                          <a:spcPts val="500"/>
                        </a:spcBef>
                        <a:buClrTx/>
                        <a:buSzTx/>
                        <a:buFontTx/>
                      </a:pPr>
                      <a:r>
                        <a:rPr lang="zh-CN" altLang="en-US" sz="14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按电源键→选择“单脱水”程序→按启动键</a:t>
                      </a:r>
                      <a:endParaRPr lang="zh-CN" altLang="en-US" sz="14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4330">
                <a:tc vMerge="1">
                  <a:tcPr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marL="0" indent="522605" algn="l">
                        <a:lnSpc>
                          <a:spcPct val="150000"/>
                        </a:lnSpc>
                        <a:spcBef>
                          <a:spcPts val="500"/>
                        </a:spcBef>
                        <a:buClrTx/>
                        <a:buSzTx/>
                        <a:buFontTx/>
                      </a:pPr>
                      <a:r>
                        <a:rPr lang="zh-CN" altLang="en-US" sz="14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快洗烘</a:t>
                      </a:r>
                      <a:endParaRPr lang="zh-CN" altLang="en-US" sz="14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522605" algn="l">
                        <a:lnSpc>
                          <a:spcPct val="150000"/>
                        </a:lnSpc>
                        <a:spcBef>
                          <a:spcPts val="500"/>
                        </a:spcBef>
                        <a:buClrTx/>
                        <a:buSzTx/>
                        <a:buFontTx/>
                      </a:pPr>
                      <a:r>
                        <a:rPr lang="zh-CN" altLang="en-US" sz="14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按电源键→选择“快洗烘”程序→按启动键</a:t>
                      </a:r>
                      <a:endParaRPr lang="zh-CN" altLang="en-US" sz="14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20040">
                <a:tc rowSpan="2">
                  <a:txBody>
                    <a:bodyPr/>
                    <a:p>
                      <a:pPr marL="0" indent="522605" algn="l">
                        <a:lnSpc>
                          <a:spcPct val="150000"/>
                        </a:lnSpc>
                        <a:spcBef>
                          <a:spcPts val="500"/>
                        </a:spcBef>
                        <a:buClrTx/>
                        <a:buSzTx/>
                        <a:buFontTx/>
                      </a:pPr>
                      <a:r>
                        <a:rPr lang="zh-CN" altLang="en-US" sz="14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电饭煲</a:t>
                      </a:r>
                      <a:endParaRPr lang="zh-CN" altLang="en-US" sz="14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522605" algn="l">
                        <a:lnSpc>
                          <a:spcPct val="150000"/>
                        </a:lnSpc>
                        <a:spcBef>
                          <a:spcPts val="500"/>
                        </a:spcBef>
                        <a:buClrTx/>
                        <a:buSzTx/>
                        <a:buFontTx/>
                      </a:pPr>
                      <a:r>
                        <a:rPr lang="zh-CN" altLang="en-US" sz="14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煮饭</a:t>
                      </a:r>
                      <a:endParaRPr lang="zh-CN" altLang="en-US" sz="14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522605" algn="l">
                        <a:lnSpc>
                          <a:spcPct val="150000"/>
                        </a:lnSpc>
                        <a:spcBef>
                          <a:spcPts val="500"/>
                        </a:spcBef>
                        <a:buClrTx/>
                        <a:buSzTx/>
                        <a:buFontTx/>
                      </a:pPr>
                      <a:endParaRPr lang="zh-CN" altLang="en-US" sz="140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20040">
                <a:tc vMerge="1">
                  <a:tcPr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marL="0" indent="522605" algn="l">
                        <a:lnSpc>
                          <a:spcPct val="150000"/>
                        </a:lnSpc>
                        <a:spcBef>
                          <a:spcPts val="500"/>
                        </a:spcBef>
                        <a:buClrTx/>
                        <a:buSzTx/>
                        <a:buFontTx/>
                      </a:pPr>
                      <a:r>
                        <a:rPr lang="zh-CN" altLang="en-US" sz="14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煮粥</a:t>
                      </a:r>
                      <a:endParaRPr lang="zh-CN" altLang="en-US" sz="14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522605" algn="l">
                        <a:lnSpc>
                          <a:spcPct val="150000"/>
                        </a:lnSpc>
                        <a:spcBef>
                          <a:spcPts val="500"/>
                        </a:spcBef>
                        <a:buClrTx/>
                        <a:buSzTx/>
                        <a:buFontTx/>
                      </a:pPr>
                      <a:endParaRPr lang="zh-CN" altLang="en-US" sz="140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20040">
                <a:tc rowSpan="3">
                  <a:txBody>
                    <a:bodyPr/>
                    <a:p>
                      <a:pPr marL="0" indent="522605" algn="l">
                        <a:lnSpc>
                          <a:spcPct val="150000"/>
                        </a:lnSpc>
                        <a:spcBef>
                          <a:spcPts val="500"/>
                        </a:spcBef>
                        <a:buClrTx/>
                        <a:buSzTx/>
                        <a:buFontTx/>
                      </a:pPr>
                      <a:r>
                        <a:rPr lang="zh-CN" altLang="en-US" sz="14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电灯</a:t>
                      </a:r>
                      <a:endParaRPr lang="zh-CN" altLang="en-US" sz="14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522605" algn="l">
                        <a:lnSpc>
                          <a:spcPct val="150000"/>
                        </a:lnSpc>
                        <a:spcBef>
                          <a:spcPts val="500"/>
                        </a:spcBef>
                        <a:buClrTx/>
                        <a:buSzTx/>
                        <a:buFontTx/>
                      </a:pPr>
                      <a:r>
                        <a:rPr lang="zh-CN" altLang="en-US" sz="14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白光</a:t>
                      </a:r>
                      <a:endParaRPr lang="zh-CN" altLang="en-US" sz="14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522605" algn="l">
                        <a:lnSpc>
                          <a:spcPct val="150000"/>
                        </a:lnSpc>
                        <a:spcBef>
                          <a:spcPts val="500"/>
                        </a:spcBef>
                        <a:buClrTx/>
                        <a:buSzTx/>
                        <a:buFontTx/>
                      </a:pPr>
                      <a:endParaRPr lang="zh-CN" altLang="en-US" sz="140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20040">
                <a:tc vMerge="1">
                  <a:tcPr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marL="0" indent="522605" algn="l">
                        <a:lnSpc>
                          <a:spcPct val="150000"/>
                        </a:lnSpc>
                        <a:spcBef>
                          <a:spcPts val="500"/>
                        </a:spcBef>
                        <a:buClrTx/>
                        <a:buSzTx/>
                        <a:buFontTx/>
                      </a:pPr>
                      <a:r>
                        <a:rPr lang="zh-CN" altLang="en-US" sz="14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暖光</a:t>
                      </a:r>
                      <a:endParaRPr lang="zh-CN" altLang="en-US" sz="14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522605" algn="l">
                        <a:lnSpc>
                          <a:spcPct val="150000"/>
                        </a:lnSpc>
                        <a:spcBef>
                          <a:spcPts val="500"/>
                        </a:spcBef>
                        <a:buClrTx/>
                        <a:buSzTx/>
                        <a:buFontTx/>
                      </a:pPr>
                      <a:endParaRPr lang="zh-CN" altLang="en-US" sz="140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4330">
                <a:tc vMerge="1">
                  <a:tcPr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marL="0" indent="522605" algn="l">
                        <a:lnSpc>
                          <a:spcPct val="150000"/>
                        </a:lnSpc>
                        <a:spcBef>
                          <a:spcPts val="500"/>
                        </a:spcBef>
                        <a:buClrTx/>
                        <a:buSzTx/>
                        <a:buFontTx/>
                      </a:pPr>
                      <a:r>
                        <a:rPr lang="zh-CN" altLang="en-US" sz="14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中性光</a:t>
                      </a:r>
                      <a:endParaRPr lang="zh-CN" altLang="en-US" sz="14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522605" algn="l">
                        <a:lnSpc>
                          <a:spcPct val="150000"/>
                        </a:lnSpc>
                        <a:spcBef>
                          <a:spcPts val="500"/>
                        </a:spcBef>
                        <a:buClrTx/>
                        <a:buSzTx/>
                        <a:buFontTx/>
                      </a:pPr>
                      <a:endParaRPr lang="zh-CN" altLang="en-US" sz="140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220015"/>
            <a:ext cx="665480" cy="65532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00000" charset="-122"/>
                <a:ea typeface="思源黑体" panose="020B0500000000000000" charset="-122"/>
                <a:cs typeface="思源黑体" panose="020B0500000000000000" charset="-122"/>
                <a:sym typeface="思源黑体" panose="020B0500000000000000" charset="-122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02</a:t>
            </a:r>
            <a:endParaRPr lang="en-US" sz="36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lang="zh-CN" altLang="en-US" sz="2800" dirty="0"/>
              <a:t>身边的公共服务设备</a:t>
            </a:r>
            <a:endParaRPr lang="zh-CN" altLang="en-US" sz="28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7355" y="996315"/>
            <a:ext cx="2942590" cy="196342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972175" y="3108325"/>
            <a:ext cx="2161540" cy="33718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1600">
                <a:solidFill>
                  <a:srgbClr val="231F20"/>
                </a:solidFill>
                <a:latin typeface="方正楷体_GBK"/>
                <a:ea typeface="方正楷体_GBK"/>
              </a:rPr>
              <a:t>图</a:t>
            </a:r>
            <a:r>
              <a:rPr lang="en-US" altLang="zh-CN" sz="1600">
                <a:solidFill>
                  <a:srgbClr val="231F20"/>
                </a:solidFill>
                <a:latin typeface="Times New Roman" panose="02020603050405020304"/>
                <a:ea typeface="Times New Roman" panose="02020603050405020304"/>
              </a:rPr>
              <a:t>1.1.6</a:t>
            </a:r>
            <a:r>
              <a:rPr lang="zh-CN" altLang="en-US" sz="1600">
                <a:solidFill>
                  <a:srgbClr val="231F20"/>
                </a:solidFill>
                <a:latin typeface="方正楷体_GBK"/>
                <a:ea typeface="方正楷体_GBK"/>
              </a:rPr>
              <a:t>　自动售货机</a:t>
            </a:r>
            <a:endParaRPr lang="zh-CN" altLang="en-US" sz="1600">
              <a:solidFill>
                <a:srgbClr val="231F20"/>
              </a:solidFill>
              <a:latin typeface="方正楷体_GBK"/>
              <a:ea typeface="方正楷体_GBK"/>
            </a:endParaRPr>
          </a:p>
        </p:txBody>
      </p:sp>
      <p:pic>
        <p:nvPicPr>
          <p:cNvPr id="7" name="图片 6"/>
          <p:cNvPicPr/>
          <p:nvPr/>
        </p:nvPicPr>
        <p:blipFill>
          <a:blip r:embed="rId3"/>
          <a:stretch>
            <a:fillRect/>
          </a:stretch>
        </p:blipFill>
        <p:spPr>
          <a:xfrm>
            <a:off x="5507355" y="3479800"/>
            <a:ext cx="2923540" cy="195008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972175" y="5616575"/>
            <a:ext cx="2161540" cy="33718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1600">
                <a:solidFill>
                  <a:srgbClr val="231F20"/>
                </a:solidFill>
                <a:latin typeface="方正楷体_GBK"/>
                <a:ea typeface="方正楷体_GBK"/>
              </a:rPr>
              <a:t>图</a:t>
            </a:r>
            <a:r>
              <a:rPr lang="en-US" altLang="zh-CN" sz="1600">
                <a:solidFill>
                  <a:srgbClr val="231F20"/>
                </a:solidFill>
                <a:latin typeface="Times New Roman" panose="02020603050405020304"/>
                <a:ea typeface="Times New Roman" panose="02020603050405020304"/>
              </a:rPr>
              <a:t>1.1.7</a:t>
            </a:r>
            <a:r>
              <a:rPr lang="zh-CN" altLang="en-US" sz="1600">
                <a:solidFill>
                  <a:srgbClr val="231F20"/>
                </a:solidFill>
                <a:latin typeface="方正楷体_GBK"/>
                <a:ea typeface="方正楷体_GBK"/>
              </a:rPr>
              <a:t>　共享单车</a:t>
            </a:r>
            <a:endParaRPr lang="zh-CN" altLang="en-US" sz="1600">
              <a:solidFill>
                <a:srgbClr val="231F20"/>
              </a:solidFill>
              <a:latin typeface="方正楷体_GBK"/>
              <a:ea typeface="方正楷体_GBK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1010" y="3172460"/>
            <a:ext cx="2190750" cy="2827655"/>
          </a:xfrm>
          <a:prstGeom prst="rect">
            <a:avLst/>
          </a:prstGeom>
        </p:spPr>
      </p:pic>
      <p:sp>
        <p:nvSpPr>
          <p:cNvPr id="22" name="圆角矩形标注 21"/>
          <p:cNvSpPr/>
          <p:nvPr/>
        </p:nvSpPr>
        <p:spPr>
          <a:xfrm>
            <a:off x="2480310" y="1499870"/>
            <a:ext cx="2488565" cy="1672590"/>
          </a:xfrm>
          <a:prstGeom prst="wedgeRoundRectCallout">
            <a:avLst>
              <a:gd name="adj1" fmla="val -69596"/>
              <a:gd name="adj2" fmla="val 91154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0">
            <a:srgbClr val="FFFFFF"/>
          </a:lnRef>
          <a:fillRef idx="2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>
              <a:lnSpc>
                <a:spcPct val="150000"/>
              </a:lnSpc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无人化服务如何实现？与家庭设备控制系统有何不同？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en-US" alt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endParaRPr lang="zh-CN" altLang="en-US" sz="2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0" name="图片 9"/>
          <p:cNvPicPr/>
          <p:nvPr/>
        </p:nvPicPr>
        <p:blipFill>
          <a:blip r:embed="rId5"/>
          <a:stretch>
            <a:fillRect/>
          </a:stretch>
        </p:blipFill>
        <p:spPr>
          <a:xfrm>
            <a:off x="8988425" y="996315"/>
            <a:ext cx="2633980" cy="395160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9039225" y="5190490"/>
            <a:ext cx="2823845" cy="33718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1600">
                <a:solidFill>
                  <a:srgbClr val="231F20"/>
                </a:solidFill>
                <a:latin typeface="方正楷体_GBK"/>
                <a:ea typeface="方正楷体_GBK"/>
              </a:rPr>
              <a:t>图</a:t>
            </a:r>
            <a:r>
              <a:rPr lang="en-US" altLang="zh-CN" sz="1600">
                <a:solidFill>
                  <a:srgbClr val="231F20"/>
                </a:solidFill>
                <a:latin typeface="Times New Roman" panose="02020603050405020304"/>
                <a:ea typeface="Times New Roman" panose="02020603050405020304"/>
              </a:rPr>
              <a:t>1.1.8</a:t>
            </a:r>
            <a:r>
              <a:rPr lang="zh-CN" altLang="en-US" sz="1600">
                <a:solidFill>
                  <a:srgbClr val="231F20"/>
                </a:solidFill>
                <a:latin typeface="方正楷体_GBK"/>
                <a:ea typeface="方正楷体_GBK"/>
              </a:rPr>
              <a:t>　公共服务机器人</a:t>
            </a:r>
            <a:endParaRPr lang="zh-CN" altLang="en-US" sz="1600">
              <a:solidFill>
                <a:srgbClr val="231F20"/>
              </a:solidFill>
              <a:latin typeface="方正楷体_GBK"/>
              <a:ea typeface="方正楷体_GBK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17.xml><?xml version="1.0" encoding="utf-8"?>
<p:tagLst xmlns:p="http://schemas.openxmlformats.org/presentationml/2006/main">
  <p:tag name="KSO_WM_DIAGRAM_VIRTUALLY_FRAME" val="{&quot;height&quot;:311.8,&quot;left&quot;:83.9,&quot;top&quot;:143.4,&quot;width&quot;:797.1}"/>
</p:tagLst>
</file>

<file path=ppt/tags/tag18.xml><?xml version="1.0" encoding="utf-8"?>
<p:tagLst xmlns:p="http://schemas.openxmlformats.org/presentationml/2006/main">
  <p:tag name="KSO_WM_DIAGRAM_VIRTUALLY_FRAME" val="{&quot;height&quot;:311.8,&quot;left&quot;:83.9,&quot;top&quot;:143.4,&quot;width&quot;:797.1}"/>
</p:tagLst>
</file>

<file path=ppt/tags/tag19.xml><?xml version="1.0" encoding="utf-8"?>
<p:tagLst xmlns:p="http://schemas.openxmlformats.org/presentationml/2006/main">
  <p:tag name="KSO_WM_DIAGRAM_VIRTUALLY_FRAME" val="{&quot;height&quot;:311.8,&quot;left&quot;:83.9,&quot;top&quot;:143.4,&quot;width&quot;:797.1}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DIAGRAM_VIRTUALLY_FRAME" val="{&quot;height&quot;:311.8,&quot;left&quot;:83.9,&quot;top&quot;:143.4,&quot;width&quot;:797.1}"/>
</p:tagLst>
</file>

<file path=ppt/tags/tag21.xml><?xml version="1.0" encoding="utf-8"?>
<p:tagLst xmlns:p="http://schemas.openxmlformats.org/presentationml/2006/main">
  <p:tag name="KSO_WM_DIAGRAM_VIRTUALLY_FRAME" val="{&quot;height&quot;:311.8,&quot;left&quot;:83.9,&quot;top&quot;:143.4,&quot;width&quot;:797.1}"/>
</p:tagLst>
</file>

<file path=ppt/tags/tag22.xml><?xml version="1.0" encoding="utf-8"?>
<p:tagLst xmlns:p="http://schemas.openxmlformats.org/presentationml/2006/main">
  <p:tag name="KSO_WM_DIAGRAM_VIRTUALLY_FRAME" val="{&quot;height&quot;:311.8,&quot;left&quot;:83.9,&quot;top&quot;:143.4,&quot;width&quot;:797.1}"/>
</p:tagLst>
</file>

<file path=ppt/tags/tag23.xml><?xml version="1.0" encoding="utf-8"?>
<p:tagLst xmlns:p="http://schemas.openxmlformats.org/presentationml/2006/main">
  <p:tag name="KSO_WM_DIAGRAM_VIRTUALLY_FRAME" val="{&quot;height&quot;:311.8,&quot;left&quot;:83.9,&quot;top&quot;:143.4,&quot;width&quot;:797.1}"/>
</p:tagLst>
</file>

<file path=ppt/tags/tag24.xml><?xml version="1.0" encoding="utf-8"?>
<p:tagLst xmlns:p="http://schemas.openxmlformats.org/presentationml/2006/main">
  <p:tag name="KSO_WM_DIAGRAM_VIRTUALLY_FRAME" val="{&quot;height&quot;:311.8,&quot;left&quot;:83.9,&quot;top&quot;:143.4,&quot;width&quot;:797.1}"/>
</p:tagLst>
</file>

<file path=ppt/tags/tag25.xml><?xml version="1.0" encoding="utf-8"?>
<p:tagLst xmlns:p="http://schemas.openxmlformats.org/presentationml/2006/main">
  <p:tag name="KSO_WM_DIAGRAM_VIRTUALLY_FRAME" val="{&quot;height&quot;:311.8,&quot;left&quot;:83.9,&quot;top&quot;:143.4,&quot;width&quot;:797.1}"/>
</p:tagLst>
</file>

<file path=ppt/tags/tag26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27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28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TABLE_ENDDRAG_ORIGIN_RECT" val="752*218"/>
  <p:tag name="TABLE_ENDDRAG_RECT" val="79*240*752*218"/>
</p:tagLst>
</file>

<file path=ppt/tags/tag32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33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TABLE_ENDDRAG_ORIGIN_RECT" val="918*293"/>
  <p:tag name="TABLE_ENDDRAG_RECT" val="18*153*918*293"/>
</p:tagLst>
</file>

<file path=ppt/tags/tag37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38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TABLE_ENDDRAG_ORIGIN_RECT" val="894*162"/>
  <p:tag name="TABLE_ENDDRAG_RECT" val="36*228*894*162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resource_record_key" val="{&quot;29&quot;:[50000283]}"/>
  <p:tag name="commondata" val="eyJoZGlkIjoiYWIwOGQyOWZlNTQ2N2FkNGQ1N2E3ZDM3ZDYyZTBjNDcifQ=="/>
</p:tagLst>
</file>

<file path=ppt/tags/tag5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"/>
</p:tagLst>
</file>

<file path=ppt/tags/tag9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宋体"/>
        <a:ea typeface=""/>
        <a:cs typeface=""/>
        <a:font script="Jpan" typeface="游ゴシック Light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1570</Words>
  <Application>WPS 演示</Application>
  <PresentationFormat>自定义</PresentationFormat>
  <Paragraphs>226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Microsoft YaHei Regular</vt:lpstr>
      <vt:lpstr>思源黑体 Medium</vt:lpstr>
      <vt:lpstr>黑体</vt:lpstr>
      <vt:lpstr>Microsoft YaHei Bold</vt:lpstr>
      <vt:lpstr>思源黑体</vt:lpstr>
      <vt:lpstr>方正楷体_GB2312</vt:lpstr>
      <vt:lpstr>Wingdings</vt:lpstr>
      <vt:lpstr>Microsoft YaHei UI</vt:lpstr>
      <vt:lpstr>FZShuSong-Z01</vt:lpstr>
      <vt:lpstr>方正楷体_GBK</vt:lpstr>
      <vt:lpstr>Times New Roman</vt:lpstr>
      <vt:lpstr>Arial Unicode MS</vt:lpstr>
      <vt:lpstr>Calibri</vt:lpstr>
      <vt:lpstr>Segoe Print</vt:lpstr>
      <vt:lpstr>Office 主题​​</vt:lpstr>
      <vt:lpstr>信息科技六年级下册</vt:lpstr>
      <vt:lpstr>PowerPoint 演示文稿</vt:lpstr>
      <vt:lpstr>第1课 控制设备探奥秘</vt:lpstr>
      <vt:lpstr>第1课  控制设备探奥秘</vt:lpstr>
      <vt:lpstr>PowerPoint 演示文稿</vt:lpstr>
      <vt:lpstr>身边的控制设备</vt:lpstr>
      <vt:lpstr>身边的控制设备</vt:lpstr>
      <vt:lpstr>身边的控制设备</vt:lpstr>
      <vt:lpstr>身边的公共服务设备</vt:lpstr>
      <vt:lpstr>身边的公共服务设备</vt:lpstr>
      <vt:lpstr>科技推动下控制系统的演进</vt:lpstr>
      <vt:lpstr>科技推动下控制系统的演进</vt:lpstr>
      <vt:lpstr>第1课  控制设备探奥秘</vt:lpstr>
      <vt:lpstr>谢谢大家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lilu</dc:creator>
  <cp:lastModifiedBy>hemin251251</cp:lastModifiedBy>
  <cp:revision>142</cp:revision>
  <dcterms:created xsi:type="dcterms:W3CDTF">2023-12-27T01:51:00Z</dcterms:created>
  <dcterms:modified xsi:type="dcterms:W3CDTF">2025-09-05T04:57:37Z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2052-12.1.0.22529</vt:lpwstr>
  </property>
  <property fmtid="{D5CDD505-2E9C-101B-9397-08002B2CF9AE}" pid="3" name="ICV">
    <vt:lpwstr>24BF97C9FD14453D8512E3E090934F40_13</vt:lpwstr>
  </property>
</Properties>
</file>